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31"/>
  </p:notesMasterIdLst>
  <p:sldIdLst>
    <p:sldId id="256" r:id="rId4"/>
    <p:sldId id="257" r:id="rId5"/>
    <p:sldId id="258" r:id="rId6"/>
    <p:sldId id="259" r:id="rId7"/>
    <p:sldId id="260" r:id="rId8"/>
    <p:sldId id="261" r:id="rId9"/>
    <p:sldId id="389" r:id="rId10"/>
    <p:sldId id="367" r:id="rId11"/>
    <p:sldId id="390" r:id="rId12"/>
    <p:sldId id="391" r:id="rId13"/>
    <p:sldId id="392" r:id="rId14"/>
    <p:sldId id="393" r:id="rId15"/>
    <p:sldId id="394" r:id="rId16"/>
    <p:sldId id="395"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Lst>
  <p:sldSz cx="10969625" cy="6170613"/>
  <p:notesSz cx="6858000" cy="9144000"/>
  <p:custDataLst>
    <p:tags r:id="rId3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EE00BB"/>
    <a:srgbClr val="FF0000"/>
    <a:srgbClr val="FFFF00"/>
    <a:srgbClr val="13A6FF"/>
    <a:srgbClr val="606060"/>
    <a:srgbClr val="404040"/>
    <a:srgbClr val="06E892"/>
    <a:srgbClr val="C6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3" autoAdjust="0"/>
    <p:restoredTop sz="63220" autoAdjust="0"/>
  </p:normalViewPr>
  <p:slideViewPr>
    <p:cSldViewPr snapToGrid="0">
      <p:cViewPr varScale="1">
        <p:scale>
          <a:sx n="80" d="100"/>
          <a:sy n="80" d="100"/>
        </p:scale>
        <p:origin x="2034" y="7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reira Vinicius (SO/OPM-TS12-BR)" userId="658dc48d-7dfa-4da8-be50-9cdeddadb44c" providerId="ADAL" clId="{E78BA148-1425-4455-BAA9-69ADC239E584}"/>
    <pc:docChg chg="delSld modSld">
      <pc:chgData name="Ferreira Vinicius (SO/OPM-TS12-BR)" userId="658dc48d-7dfa-4da8-be50-9cdeddadb44c" providerId="ADAL" clId="{E78BA148-1425-4455-BAA9-69ADC239E584}" dt="2024-02-09T19:04:20.601" v="14" actId="47"/>
      <pc:docMkLst>
        <pc:docMk/>
      </pc:docMkLst>
      <pc:sldChg chg="modSp mod">
        <pc:chgData name="Ferreira Vinicius (SO/OPM-TS12-BR)" userId="658dc48d-7dfa-4da8-be50-9cdeddadb44c" providerId="ADAL" clId="{E78BA148-1425-4455-BAA9-69ADC239E584}" dt="2024-02-09T17:04:31.775" v="13" actId="20577"/>
        <pc:sldMkLst>
          <pc:docMk/>
          <pc:sldMk cId="28530264" sldId="256"/>
        </pc:sldMkLst>
        <pc:spChg chg="mod">
          <ac:chgData name="Ferreira Vinicius (SO/OPM-TS12-BR)" userId="658dc48d-7dfa-4da8-be50-9cdeddadb44c" providerId="ADAL" clId="{E78BA148-1425-4455-BAA9-69ADC239E584}" dt="2024-02-09T17:04:31.775" v="13" actId="20577"/>
          <ac:spMkLst>
            <pc:docMk/>
            <pc:sldMk cId="28530264" sldId="256"/>
            <ac:spMk id="3" creationId="{B9139839-FCEA-4EC2-AD64-E9A6C386964E}"/>
          </ac:spMkLst>
        </pc:spChg>
      </pc:sldChg>
      <pc:sldChg chg="del">
        <pc:chgData name="Ferreira Vinicius (SO/OPM-TS12-BR)" userId="658dc48d-7dfa-4da8-be50-9cdeddadb44c" providerId="ADAL" clId="{E78BA148-1425-4455-BAA9-69ADC239E584}" dt="2024-02-09T19:04:20.601" v="14" actId="47"/>
        <pc:sldMkLst>
          <pc:docMk/>
          <pc:sldMk cId="710680137" sldId="3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09.02.2024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1</a:t>
            </a:fld>
            <a:endParaRPr lang="de-DE"/>
          </a:p>
        </p:txBody>
      </p:sp>
    </p:spTree>
    <p:extLst>
      <p:ext uri="{BB962C8B-B14F-4D97-AF65-F5344CB8AC3E}">
        <p14:creationId xmlns:p14="http://schemas.microsoft.com/office/powerpoint/2010/main" val="3117524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Security </a:t>
            </a:r>
            <a:r>
              <a:rPr lang="pt-BR" dirty="0" err="1"/>
              <a:t>Enforcement</a:t>
            </a:r>
            <a:r>
              <a:rPr lang="pt-BR" dirty="0"/>
              <a:t>:</a:t>
            </a:r>
          </a:p>
          <a:p>
            <a:endParaRPr lang="pt-BR" dirty="0"/>
          </a:p>
          <a:p>
            <a:pPr marL="171450" indent="-171450">
              <a:buFontTx/>
              <a:buChar char="-"/>
            </a:pPr>
            <a:r>
              <a:rPr lang="pt-BR" dirty="0"/>
              <a:t>Definição: é a pratica de gerenciar, monitorar e manter políticas de segurança aplicadas</a:t>
            </a:r>
          </a:p>
          <a:p>
            <a:pPr marL="171450" indent="-171450">
              <a:buFontTx/>
              <a:buChar char="-"/>
            </a:pPr>
            <a:endParaRPr lang="pt-BR" dirty="0"/>
          </a:p>
          <a:p>
            <a:pPr marL="171450" indent="-171450">
              <a:buFontTx/>
              <a:buChar char="-"/>
            </a:pPr>
            <a:r>
              <a:rPr lang="pt-BR" dirty="0"/>
              <a:t>Exemplo: desabilitar protocolo inseguro de um sistema ou equipamento</a:t>
            </a:r>
          </a:p>
          <a:p>
            <a:pPr marL="171450" indent="-171450">
              <a:buFontTx/>
              <a:buChar char="-"/>
            </a:pPr>
            <a:endParaRPr lang="pt-BR" dirty="0"/>
          </a:p>
          <a:p>
            <a:pPr marL="171450" indent="-171450">
              <a:buFontTx/>
              <a:buChar char="-"/>
            </a:pPr>
            <a:r>
              <a:rPr lang="pt-BR" dirty="0"/>
              <a:t>Soluções de </a:t>
            </a:r>
            <a:r>
              <a:rPr lang="pt-BR" dirty="0" err="1"/>
              <a:t>security</a:t>
            </a:r>
            <a:r>
              <a:rPr lang="pt-BR" dirty="0"/>
              <a:t> </a:t>
            </a:r>
            <a:r>
              <a:rPr lang="pt-BR" dirty="0" err="1"/>
              <a:t>enforcement</a:t>
            </a:r>
            <a:r>
              <a:rPr lang="pt-BR" dirty="0"/>
              <a:t>: </a:t>
            </a:r>
            <a:r>
              <a:rPr lang="pt-BR" dirty="0" err="1"/>
              <a:t>Ansible</a:t>
            </a:r>
            <a:r>
              <a:rPr lang="pt-BR" dirty="0"/>
              <a:t>, GPO, </a:t>
            </a:r>
            <a:r>
              <a:rPr lang="pt-BR" dirty="0" err="1"/>
              <a:t>etc</a:t>
            </a:r>
            <a:endParaRPr lang="pt-BR" dirty="0"/>
          </a:p>
          <a:p>
            <a:pPr marL="171450" indent="-171450">
              <a:buFontTx/>
              <a:buChar char="-"/>
            </a:pPr>
            <a:endParaRPr lang="pt-BR" dirty="0"/>
          </a:p>
          <a:p>
            <a:pPr marL="171450" indent="-171450">
              <a:buFontTx/>
              <a:buChar char="-"/>
            </a:pPr>
            <a:r>
              <a:rPr lang="pt-BR" dirty="0"/>
              <a:t>Passo a passo: Cria a política, solução, monitora e reforça a aplicação da política periodicamente.</a:t>
            </a:r>
          </a:p>
          <a:p>
            <a:pPr marL="171450" indent="-171450">
              <a:buFontTx/>
              <a:buChar char="-"/>
            </a:pPr>
            <a:endParaRPr lang="pt-BR" dirty="0"/>
          </a:p>
          <a:p>
            <a:pPr marL="171450" indent="-171450">
              <a:buFontTx/>
              <a:buChar char="-"/>
            </a:pPr>
            <a:r>
              <a:rPr lang="pt-BR" dirty="0"/>
              <a:t>Soluções de </a:t>
            </a:r>
            <a:r>
              <a:rPr lang="pt-BR" dirty="0" err="1"/>
              <a:t>security</a:t>
            </a:r>
            <a:r>
              <a:rPr lang="pt-BR" dirty="0"/>
              <a:t> </a:t>
            </a:r>
            <a:r>
              <a:rPr lang="pt-BR" dirty="0" err="1"/>
              <a:t>enforcement</a:t>
            </a:r>
            <a:r>
              <a:rPr lang="pt-BR" dirty="0"/>
              <a:t> podem ser utilizadas para manter </a:t>
            </a:r>
            <a:r>
              <a:rPr lang="pt-BR" dirty="0" err="1"/>
              <a:t>hardening</a:t>
            </a:r>
            <a:r>
              <a:rPr lang="pt-BR" dirty="0"/>
              <a:t> em dia</a:t>
            </a:r>
          </a:p>
          <a:p>
            <a:pPr marL="171450" indent="-171450">
              <a:buFontTx/>
              <a:buChar char="-"/>
            </a:pPr>
            <a:endParaRPr lang="pt-BR" dirty="0"/>
          </a:p>
          <a:p>
            <a:pPr marL="171450" indent="-171450">
              <a:buFontTx/>
              <a:buChar char="-"/>
            </a:pPr>
            <a:endParaRPr lang="pt-BR" dirty="0"/>
          </a:p>
          <a:p>
            <a:pPr marL="0" indent="0">
              <a:buFontTx/>
              <a:buNone/>
            </a:pPr>
            <a:r>
              <a:rPr lang="pt-BR" dirty="0"/>
              <a:t>Patch Management: </a:t>
            </a:r>
          </a:p>
          <a:p>
            <a:pPr marL="0" indent="0">
              <a:buFontTx/>
              <a:buNone/>
            </a:pPr>
            <a:endParaRPr lang="pt-BR" dirty="0"/>
          </a:p>
          <a:p>
            <a:pPr marL="171450" indent="-171450">
              <a:buFontTx/>
              <a:buChar char="-"/>
            </a:pPr>
            <a:r>
              <a:rPr lang="pt-BR" dirty="0"/>
              <a:t>Definição: processo de distribuição e aplicação de atualizações em sistemas operacionais e softwares. Os patches são necessários para corrigir erros nos softwares/sistemas que podem ser bugs ou vulnerabilidades</a:t>
            </a:r>
          </a:p>
          <a:p>
            <a:pPr marL="171450" indent="-171450">
              <a:buFontTx/>
              <a:buChar char="-"/>
            </a:pPr>
            <a:endParaRPr lang="pt-BR" dirty="0"/>
          </a:p>
          <a:p>
            <a:pPr marL="171450" indent="-171450">
              <a:buFontTx/>
              <a:buChar char="-"/>
            </a:pPr>
            <a:r>
              <a:rPr lang="pt-BR" dirty="0"/>
              <a:t>Pacotes são fornecidos por fabricantes de: S os, aplicativos/sistemas e equipamentos de rede</a:t>
            </a:r>
          </a:p>
          <a:p>
            <a:pPr marL="171450" indent="-171450">
              <a:buFontTx/>
              <a:buChar char="-"/>
            </a:pPr>
            <a:endParaRPr lang="pt-BR" dirty="0"/>
          </a:p>
          <a:p>
            <a:pPr marL="171450" indent="-171450">
              <a:buFontTx/>
              <a:buChar char="-"/>
            </a:pPr>
            <a:r>
              <a:rPr lang="pt-BR" dirty="0"/>
              <a:t>Processo pode ser manual ou por uma solução que automatiza</a:t>
            </a:r>
          </a:p>
          <a:p>
            <a:pPr marL="171450" indent="-171450">
              <a:buFontTx/>
              <a:buChar char="-"/>
            </a:pPr>
            <a:endParaRPr lang="pt-BR" dirty="0"/>
          </a:p>
          <a:p>
            <a:pPr marL="171450" indent="-171450">
              <a:buFontTx/>
              <a:buChar char="-"/>
            </a:pPr>
            <a:r>
              <a:rPr lang="pt-BR" dirty="0"/>
              <a:t>Processo deve ser periódico, geralmente acontece em ciclos </a:t>
            </a:r>
          </a:p>
          <a:p>
            <a:pPr marL="171450" indent="-171450">
              <a:buFontTx/>
              <a:buChar char="-"/>
            </a:pPr>
            <a:endParaRPr lang="pt-BR" dirty="0"/>
          </a:p>
          <a:p>
            <a:pPr marL="171450" indent="-171450">
              <a:buFontTx/>
              <a:buChar char="-"/>
            </a:pPr>
            <a:r>
              <a:rPr lang="pt-BR" dirty="0"/>
              <a:t>Rotinas de </a:t>
            </a:r>
            <a:r>
              <a:rPr lang="pt-BR" dirty="0" err="1"/>
              <a:t>scans</a:t>
            </a:r>
            <a:r>
              <a:rPr lang="pt-BR" dirty="0"/>
              <a:t> de </a:t>
            </a:r>
            <a:r>
              <a:rPr lang="pt-BR" dirty="0" err="1"/>
              <a:t>vunerabilidade</a:t>
            </a:r>
            <a:r>
              <a:rPr lang="pt-BR" dirty="0"/>
              <a:t> podem verificar a efetividade do processo de patch management</a:t>
            </a:r>
          </a:p>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19</a:t>
            </a:fld>
            <a:endParaRPr lang="de-DE"/>
          </a:p>
        </p:txBody>
      </p:sp>
    </p:spTree>
    <p:extLst>
      <p:ext uri="{BB962C8B-B14F-4D97-AF65-F5344CB8AC3E}">
        <p14:creationId xmlns:p14="http://schemas.microsoft.com/office/powerpoint/2010/main" val="247745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Code</a:t>
            </a:r>
            <a:r>
              <a:rPr lang="pt-BR" dirty="0"/>
              <a:t> Review; </a:t>
            </a:r>
          </a:p>
          <a:p>
            <a:endParaRPr lang="pt-BR" dirty="0"/>
          </a:p>
          <a:p>
            <a:pPr marL="171450" indent="-171450">
              <a:buFontTx/>
              <a:buChar char="-"/>
            </a:pPr>
            <a:r>
              <a:rPr lang="pt-BR" dirty="0"/>
              <a:t>Definição: </a:t>
            </a:r>
            <a:r>
              <a:rPr lang="pt-BR" dirty="0" err="1"/>
              <a:t>code</a:t>
            </a:r>
            <a:r>
              <a:rPr lang="pt-BR" dirty="0"/>
              <a:t> review ou revisão de código é o processo pelo qual visa garantir que uma aplicação é desenvolvida sem bugs ou vulnerabilidades de segurança</a:t>
            </a:r>
          </a:p>
          <a:p>
            <a:pPr marL="171450" indent="-171450">
              <a:buFontTx/>
              <a:buChar char="-"/>
            </a:pPr>
            <a:endParaRPr lang="pt-BR" dirty="0"/>
          </a:p>
          <a:p>
            <a:pPr marL="171450" indent="-171450">
              <a:buFontTx/>
              <a:buChar char="-"/>
            </a:pPr>
            <a:r>
              <a:rPr lang="pt-BR" dirty="0"/>
              <a:t>Principais checagens:</a:t>
            </a:r>
          </a:p>
          <a:p>
            <a:pPr marL="171450" indent="-171450">
              <a:buFont typeface="Wingdings" panose="05000000000000000000" pitchFamily="2" charset="2"/>
              <a:buChar char="§"/>
            </a:pPr>
            <a:r>
              <a:rPr lang="pt-BR" dirty="0"/>
              <a:t>Melhor praticas de desenvolvimento</a:t>
            </a:r>
          </a:p>
          <a:p>
            <a:pPr marL="171450" indent="-171450">
              <a:buFont typeface="Wingdings" panose="05000000000000000000" pitchFamily="2" charset="2"/>
              <a:buChar char="§"/>
            </a:pPr>
            <a:r>
              <a:rPr lang="pt-BR" dirty="0"/>
              <a:t>Detecção de erros</a:t>
            </a:r>
          </a:p>
          <a:p>
            <a:pPr marL="171450" indent="-171450">
              <a:buFont typeface="Wingdings" panose="05000000000000000000" pitchFamily="2" charset="2"/>
              <a:buChar char="§"/>
            </a:pPr>
            <a:r>
              <a:rPr lang="pt-BR" dirty="0"/>
              <a:t>Vulnerabilidades</a:t>
            </a:r>
          </a:p>
          <a:p>
            <a:pPr marL="171450" indent="-171450">
              <a:buFont typeface="Wingdings" panose="05000000000000000000" pitchFamily="2" charset="2"/>
              <a:buChar char="§"/>
            </a:pPr>
            <a:endParaRPr lang="pt-BR" dirty="0"/>
          </a:p>
          <a:p>
            <a:pPr marL="171450" indent="-171450">
              <a:buFontTx/>
              <a:buChar char="-"/>
            </a:pPr>
            <a:r>
              <a:rPr lang="pt-BR" dirty="0"/>
              <a:t>Objetivos de segurança: verificar o nível de segurança antes de ser publicado</a:t>
            </a:r>
          </a:p>
          <a:p>
            <a:pPr marL="171450" indent="-171450">
              <a:buFontTx/>
              <a:buChar char="-"/>
            </a:pPr>
            <a:endParaRPr lang="pt-BR" dirty="0"/>
          </a:p>
          <a:p>
            <a:pPr marL="171450" indent="-171450">
              <a:buFontTx/>
              <a:buChar char="-"/>
            </a:pPr>
            <a:r>
              <a:rPr lang="pt-BR" dirty="0"/>
              <a:t>Existem diversas soluções que automatizam o processo para citar uma das principais podemos mencionar o </a:t>
            </a:r>
            <a:r>
              <a:rPr lang="pt-BR" dirty="0" err="1"/>
              <a:t>sonarqube</a:t>
            </a:r>
            <a:r>
              <a:rPr lang="pt-BR" dirty="0"/>
              <a:t> </a:t>
            </a:r>
          </a:p>
          <a:p>
            <a:pPr marL="171450" indent="-171450">
              <a:buFontTx/>
              <a:buChar char="-"/>
            </a:pPr>
            <a:endParaRPr lang="pt-BR" dirty="0"/>
          </a:p>
          <a:p>
            <a:pPr marL="0" indent="0">
              <a:buFontTx/>
              <a:buNone/>
            </a:pPr>
            <a:r>
              <a:rPr lang="pt-BR" dirty="0"/>
              <a:t>Site: www.sonarqube.org</a:t>
            </a:r>
          </a:p>
          <a:p>
            <a:pPr marL="0" indent="0">
              <a:buFontTx/>
              <a:buNone/>
            </a:pPr>
            <a:endParaRPr lang="pt-BR" dirty="0"/>
          </a:p>
          <a:p>
            <a:pPr marL="171450" indent="-171450">
              <a:buFontTx/>
              <a:buChar char="-"/>
            </a:pPr>
            <a:r>
              <a:rPr lang="pt-BR" dirty="0"/>
              <a:t>Geralmente é verificada em todos os passos da esteira</a:t>
            </a:r>
          </a:p>
          <a:p>
            <a:pPr marL="171450" indent="-171450">
              <a:buFontTx/>
              <a:buChar char="-"/>
            </a:pPr>
            <a:endParaRPr lang="pt-BR" dirty="0"/>
          </a:p>
          <a:p>
            <a:pPr marL="0" indent="0">
              <a:buFontTx/>
              <a:buNone/>
            </a:pPr>
            <a:endParaRPr lang="pt-BR" dirty="0"/>
          </a:p>
          <a:p>
            <a:pPr marL="0" indent="0">
              <a:buFontTx/>
              <a:buNone/>
            </a:pPr>
            <a:r>
              <a:rPr lang="pt-BR" dirty="0"/>
              <a:t>Web </a:t>
            </a:r>
            <a:r>
              <a:rPr lang="pt-BR" dirty="0" err="1"/>
              <a:t>Applicantion</a:t>
            </a:r>
            <a:r>
              <a:rPr lang="pt-BR" dirty="0"/>
              <a:t> Firewall (WAF)</a:t>
            </a:r>
          </a:p>
          <a:p>
            <a:pPr marL="0" indent="0">
              <a:buFontTx/>
              <a:buNone/>
            </a:pPr>
            <a:endParaRPr lang="pt-BR" dirty="0"/>
          </a:p>
          <a:p>
            <a:pPr marL="171450" indent="-171450">
              <a:buFontTx/>
              <a:buChar char="-"/>
            </a:pPr>
            <a:r>
              <a:rPr lang="pt-BR" dirty="0"/>
              <a:t>Definição: firewall de aplicações que filtra e monitora tráfegos de camadas 7 como por exemplo HTTP e </a:t>
            </a:r>
            <a:r>
              <a:rPr lang="pt-BR" dirty="0" err="1"/>
              <a:t>HTTPs</a:t>
            </a:r>
            <a:endParaRPr lang="pt-BR" dirty="0"/>
          </a:p>
          <a:p>
            <a:pPr marL="171450" indent="-171450">
              <a:buFontTx/>
              <a:buChar char="-"/>
            </a:pPr>
            <a:endParaRPr lang="pt-BR" dirty="0"/>
          </a:p>
          <a:p>
            <a:pPr marL="171450" indent="-171450">
              <a:buFontTx/>
              <a:buChar char="-"/>
            </a:pPr>
            <a:r>
              <a:rPr lang="pt-BR" dirty="0"/>
              <a:t>Função principal é proteger uma aplicação com bugs e/ou vulnerabilidade</a:t>
            </a:r>
          </a:p>
          <a:p>
            <a:pPr marL="171450" indent="-171450">
              <a:buFontTx/>
              <a:buChar char="-"/>
            </a:pPr>
            <a:endParaRPr lang="pt-BR" dirty="0"/>
          </a:p>
          <a:p>
            <a:pPr marL="171450" indent="-171450">
              <a:buFontTx/>
              <a:buChar char="-"/>
            </a:pPr>
            <a:r>
              <a:rPr lang="pt-BR" dirty="0"/>
              <a:t>Protege principalmente contra ataques do tipo: XSS (Cross Site </a:t>
            </a:r>
            <a:r>
              <a:rPr lang="pt-BR" dirty="0" err="1"/>
              <a:t>Scripiting</a:t>
            </a:r>
            <a:r>
              <a:rPr lang="pt-BR" dirty="0"/>
              <a:t>), injeção SQL etc.</a:t>
            </a:r>
          </a:p>
          <a:p>
            <a:pPr marL="171450" indent="-171450">
              <a:buFontTx/>
              <a:buChar char="-"/>
            </a:pPr>
            <a:endParaRPr lang="pt-BR" dirty="0"/>
          </a:p>
          <a:p>
            <a:pPr marL="171450" indent="-171450">
              <a:buFontTx/>
              <a:buChar char="-"/>
            </a:pPr>
            <a:r>
              <a:rPr lang="pt-BR" dirty="0"/>
              <a:t>Tipos: Serviço SaaS e virtual </a:t>
            </a:r>
            <a:r>
              <a:rPr lang="pt-BR" dirty="0" err="1"/>
              <a:t>appliance</a:t>
            </a:r>
            <a:r>
              <a:rPr lang="pt-BR" dirty="0"/>
              <a:t> e </a:t>
            </a:r>
            <a:r>
              <a:rPr lang="pt-BR" dirty="0" err="1"/>
              <a:t>appliance</a:t>
            </a:r>
            <a:r>
              <a:rPr lang="pt-BR" dirty="0"/>
              <a:t> físico </a:t>
            </a:r>
          </a:p>
          <a:p>
            <a:pPr marL="171450" indent="-171450">
              <a:buFontTx/>
              <a:buChar char="-"/>
            </a:pPr>
            <a:endParaRPr lang="pt-BR" dirty="0"/>
          </a:p>
          <a:p>
            <a:pPr marL="171450" indent="-171450">
              <a:buFontTx/>
              <a:buChar char="-"/>
            </a:pPr>
            <a:r>
              <a:rPr lang="pt-BR" dirty="0"/>
              <a:t>Serve como proxy reverso</a:t>
            </a:r>
          </a:p>
          <a:p>
            <a:pPr marL="171450" indent="-171450">
              <a:buFontTx/>
              <a:buChar char="-"/>
            </a:pPr>
            <a:endParaRPr lang="pt-BR" dirty="0"/>
          </a:p>
          <a:p>
            <a:pPr marL="0" indent="0">
              <a:buFontTx/>
              <a:buNone/>
            </a:pPr>
            <a:r>
              <a:rPr lang="pt-BR" dirty="0"/>
              <a:t>MFA:</a:t>
            </a:r>
          </a:p>
          <a:p>
            <a:pPr marL="0" indent="0">
              <a:buFontTx/>
              <a:buNone/>
            </a:pPr>
            <a:endParaRPr lang="pt-BR" dirty="0"/>
          </a:p>
          <a:p>
            <a:pPr marL="171450" indent="-171450">
              <a:buFontTx/>
              <a:buChar char="-"/>
            </a:pPr>
            <a:r>
              <a:rPr lang="pt-BR" dirty="0"/>
              <a:t>Definição: MFA é um mecanismo de autenticação que exige a apresentação de duas ou mais evidencias para permitir o acesso a um sistema </a:t>
            </a:r>
          </a:p>
          <a:p>
            <a:pPr marL="171450" indent="-171450">
              <a:buFontTx/>
              <a:buChar char="-"/>
            </a:pPr>
            <a:endParaRPr lang="pt-BR" dirty="0"/>
          </a:p>
          <a:p>
            <a:pPr marL="171450" indent="-171450">
              <a:buFontTx/>
              <a:buChar char="-"/>
            </a:pPr>
            <a:r>
              <a:rPr lang="pt-BR" dirty="0"/>
              <a:t>Exemplo: Além de prover seu usuário e senha você precisa prover um token (código randômico que expira geralmente de 4 a 6 dígitos) para acessar um sistema</a:t>
            </a:r>
          </a:p>
          <a:p>
            <a:pPr marL="171450" indent="-171450">
              <a:buFontTx/>
              <a:buChar char="-"/>
            </a:pPr>
            <a:endParaRPr lang="pt-BR" dirty="0"/>
          </a:p>
          <a:p>
            <a:pPr marL="171450" indent="-171450">
              <a:buFontTx/>
              <a:buChar char="-"/>
            </a:pPr>
            <a:r>
              <a:rPr lang="pt-BR" dirty="0"/>
              <a:t>Protege o vazamento de credenciais</a:t>
            </a:r>
          </a:p>
          <a:p>
            <a:pPr marL="171450" indent="-171450">
              <a:buFontTx/>
              <a:buChar char="-"/>
            </a:pPr>
            <a:endParaRPr lang="pt-BR" dirty="0"/>
          </a:p>
          <a:p>
            <a:pPr marL="171450" indent="-171450">
              <a:buFontTx/>
              <a:buChar char="-"/>
            </a:pPr>
            <a:r>
              <a:rPr lang="pt-BR" dirty="0"/>
              <a:t>Meios usados: aplicativo de celular (mais usado), SMS, ligação telefônica, e-mail, token físico, Smartcard, ou biometria como por exemplo impressão digital</a:t>
            </a:r>
          </a:p>
          <a:p>
            <a:pPr marL="171450" indent="-171450">
              <a:buFontTx/>
              <a:buChar char="-"/>
            </a:pPr>
            <a:endParaRPr lang="pt-BR" dirty="0"/>
          </a:p>
          <a:p>
            <a:pPr marL="171450" indent="-171450">
              <a:buFontTx/>
              <a:buChar char="-"/>
            </a:pPr>
            <a:r>
              <a:rPr lang="pt-BR" dirty="0"/>
              <a:t>Provedores de serviço em nuvem já possuem soluções gratuitas de MFA</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20</a:t>
            </a:fld>
            <a:endParaRPr lang="de-DE"/>
          </a:p>
        </p:txBody>
      </p:sp>
    </p:spTree>
    <p:extLst>
      <p:ext uri="{BB962C8B-B14F-4D97-AF65-F5344CB8AC3E}">
        <p14:creationId xmlns:p14="http://schemas.microsoft.com/office/powerpoint/2010/main" val="424709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PKI:</a:t>
            </a:r>
          </a:p>
          <a:p>
            <a:endParaRPr lang="pt-BR" dirty="0"/>
          </a:p>
          <a:p>
            <a:pPr marL="171450" indent="-171450">
              <a:buFontTx/>
              <a:buChar char="-"/>
            </a:pPr>
            <a:r>
              <a:rPr lang="pt-BR" dirty="0"/>
              <a:t>Definição: PKI é um mecanismo de segurança utilizado para gerenciar chaves de criptografia de dados e garantir a autenticidade das entidades participantes em uma comunicação digital</a:t>
            </a:r>
          </a:p>
          <a:p>
            <a:pPr marL="171450" indent="-171450">
              <a:buFontTx/>
              <a:buChar char="-"/>
            </a:pPr>
            <a:endParaRPr lang="pt-BR" dirty="0"/>
          </a:p>
          <a:p>
            <a:pPr marL="171450" indent="-171450">
              <a:buFontTx/>
              <a:buChar char="-"/>
            </a:pPr>
            <a:r>
              <a:rPr lang="pt-BR" dirty="0"/>
              <a:t>Permite criptografar uma comunicação garantindo a autenticidade das entidades participantes</a:t>
            </a:r>
          </a:p>
          <a:p>
            <a:pPr marL="171450" indent="-171450">
              <a:buFontTx/>
              <a:buChar char="-"/>
            </a:pPr>
            <a:endParaRPr lang="pt-BR" dirty="0"/>
          </a:p>
          <a:p>
            <a:pPr marL="171450" indent="-171450">
              <a:buFontTx/>
              <a:buChar char="-"/>
            </a:pPr>
            <a:r>
              <a:rPr lang="pt-BR" dirty="0"/>
              <a:t>A autoridade que gerencia e emite as chaves pode ser interna (quando a estrutura é provida pela própria empresa) ou externa</a:t>
            </a:r>
          </a:p>
          <a:p>
            <a:pPr marL="171450" indent="-171450">
              <a:buFontTx/>
              <a:buChar char="-"/>
            </a:pPr>
            <a:endParaRPr lang="pt-BR" dirty="0"/>
          </a:p>
          <a:p>
            <a:pPr marL="171450" indent="-171450">
              <a:buFontTx/>
              <a:buChar char="-"/>
            </a:pPr>
            <a:r>
              <a:rPr lang="pt-BR" dirty="0"/>
              <a:t>Chaves são usadas para criptografar e </a:t>
            </a:r>
            <a:r>
              <a:rPr lang="pt-BR" dirty="0" err="1"/>
              <a:t>descriptografar</a:t>
            </a:r>
            <a:r>
              <a:rPr lang="pt-BR" dirty="0"/>
              <a:t> dados</a:t>
            </a:r>
          </a:p>
          <a:p>
            <a:pPr marL="171450" indent="-171450">
              <a:buFontTx/>
              <a:buChar char="-"/>
            </a:pPr>
            <a:endParaRPr lang="pt-BR" dirty="0"/>
          </a:p>
          <a:p>
            <a:pPr marL="171450" indent="-171450">
              <a:buFontTx/>
              <a:buChar char="-"/>
            </a:pPr>
            <a:r>
              <a:rPr lang="pt-BR" dirty="0"/>
              <a:t>A PKI protege principalmente contra ataques </a:t>
            </a:r>
            <a:r>
              <a:rPr lang="pt-BR" dirty="0" err="1"/>
              <a:t>man</a:t>
            </a:r>
            <a:r>
              <a:rPr lang="pt-BR" dirty="0"/>
              <a:t> in </a:t>
            </a:r>
            <a:r>
              <a:rPr lang="pt-BR" dirty="0" err="1"/>
              <a:t>the</a:t>
            </a:r>
            <a:r>
              <a:rPr lang="pt-BR" dirty="0"/>
              <a:t> Middle</a:t>
            </a:r>
          </a:p>
          <a:p>
            <a:pPr marL="171450" indent="-171450">
              <a:buFontTx/>
              <a:buChar char="-"/>
            </a:pPr>
            <a:endParaRPr lang="pt-BR" dirty="0"/>
          </a:p>
          <a:p>
            <a:pPr marL="171450" indent="-171450">
              <a:buFontTx/>
              <a:buChar char="-"/>
            </a:pPr>
            <a:endParaRPr lang="pt-BR" dirty="0"/>
          </a:p>
          <a:p>
            <a:pPr marL="0" indent="0">
              <a:buFontTx/>
              <a:buNone/>
            </a:pPr>
            <a:r>
              <a:rPr lang="pt-BR" dirty="0"/>
              <a:t>Data </a:t>
            </a:r>
            <a:r>
              <a:rPr lang="pt-BR" dirty="0" err="1"/>
              <a:t>Wiping</a:t>
            </a:r>
            <a:r>
              <a:rPr lang="pt-BR" dirty="0"/>
              <a:t>:</a:t>
            </a:r>
          </a:p>
          <a:p>
            <a:pPr marL="0" indent="0">
              <a:buFontTx/>
              <a:buNone/>
            </a:pPr>
            <a:endParaRPr lang="pt-BR" dirty="0"/>
          </a:p>
          <a:p>
            <a:pPr marL="171450" indent="-171450">
              <a:buFontTx/>
              <a:buChar char="-"/>
            </a:pPr>
            <a:r>
              <a:rPr lang="pt-BR" dirty="0"/>
              <a:t>Definição: data </a:t>
            </a:r>
            <a:r>
              <a:rPr lang="pt-BR" dirty="0" err="1"/>
              <a:t>wiping</a:t>
            </a:r>
            <a:r>
              <a:rPr lang="pt-BR" dirty="0"/>
              <a:t> é um processo lógico para tornar um dado permanente ilegível geralmente por um processo que sobrescreve dados.</a:t>
            </a:r>
          </a:p>
          <a:p>
            <a:pPr marL="171450" indent="-171450">
              <a:buFontTx/>
              <a:buChar char="-"/>
            </a:pPr>
            <a:endParaRPr lang="pt-BR" dirty="0"/>
          </a:p>
          <a:p>
            <a:pPr marL="171450" indent="-171450">
              <a:buFontTx/>
              <a:buChar char="-"/>
            </a:pPr>
            <a:r>
              <a:rPr lang="pt-BR" dirty="0"/>
              <a:t>Objetivos: ser utilizados quando há roubo/ou furto de equipamentos ou quando o equipamento precisa ser descartado</a:t>
            </a:r>
          </a:p>
          <a:p>
            <a:pPr marL="171450" indent="-171450">
              <a:buFontTx/>
              <a:buChar char="-"/>
            </a:pPr>
            <a:endParaRPr lang="pt-BR" dirty="0"/>
          </a:p>
          <a:p>
            <a:pPr marL="171450" indent="-171450">
              <a:buFontTx/>
              <a:buChar char="-"/>
            </a:pPr>
            <a:r>
              <a:rPr lang="pt-BR" dirty="0"/>
              <a:t>Deve ser sempre utilizado no processo de descarte em substituição a formatação convencional</a:t>
            </a:r>
          </a:p>
          <a:p>
            <a:pPr marL="171450" indent="-171450">
              <a:buFontTx/>
              <a:buChar char="-"/>
            </a:pPr>
            <a:endParaRPr lang="pt-BR" dirty="0"/>
          </a:p>
          <a:p>
            <a:pPr marL="171450" indent="-171450">
              <a:buFontTx/>
              <a:buChar char="-"/>
            </a:pPr>
            <a:r>
              <a:rPr lang="pt-BR" dirty="0"/>
              <a:t>Tipos de data </a:t>
            </a:r>
            <a:r>
              <a:rPr lang="pt-BR" dirty="0" err="1"/>
              <a:t>wiping</a:t>
            </a:r>
            <a:r>
              <a:rPr lang="pt-BR" dirty="0"/>
              <a:t>: single </a:t>
            </a:r>
            <a:r>
              <a:rPr lang="pt-BR" dirty="0" err="1"/>
              <a:t>pass</a:t>
            </a:r>
            <a:r>
              <a:rPr lang="pt-BR" dirty="0"/>
              <a:t> </a:t>
            </a:r>
            <a:r>
              <a:rPr lang="pt-BR" dirty="0" err="1"/>
              <a:t>overwrite</a:t>
            </a:r>
            <a:r>
              <a:rPr lang="pt-BR" dirty="0"/>
              <a:t>, a </a:t>
            </a:r>
            <a:r>
              <a:rPr lang="pt-BR" dirty="0" err="1"/>
              <a:t>three</a:t>
            </a:r>
            <a:r>
              <a:rPr lang="pt-BR" dirty="0"/>
              <a:t> </a:t>
            </a:r>
            <a:r>
              <a:rPr lang="pt-BR" dirty="0" err="1"/>
              <a:t>pass</a:t>
            </a:r>
            <a:r>
              <a:rPr lang="pt-BR" dirty="0"/>
              <a:t> </a:t>
            </a:r>
            <a:r>
              <a:rPr lang="pt-BR" dirty="0" err="1"/>
              <a:t>overwrite</a:t>
            </a:r>
            <a:r>
              <a:rPr lang="pt-BR" dirty="0"/>
              <a:t>, a sevem </a:t>
            </a:r>
            <a:r>
              <a:rPr lang="pt-BR" dirty="0" err="1"/>
              <a:t>pass</a:t>
            </a:r>
            <a:r>
              <a:rPr lang="pt-BR" dirty="0"/>
              <a:t> </a:t>
            </a:r>
            <a:r>
              <a:rPr lang="pt-BR" dirty="0" err="1"/>
              <a:t>overwrite</a:t>
            </a:r>
            <a:r>
              <a:rPr lang="pt-BR" dirty="0"/>
              <a:t> e a </a:t>
            </a:r>
            <a:r>
              <a:rPr lang="pt-BR" dirty="0" err="1"/>
              <a:t>secure</a:t>
            </a:r>
            <a:r>
              <a:rPr lang="pt-BR" dirty="0"/>
              <a:t> </a:t>
            </a:r>
            <a:r>
              <a:rPr lang="pt-BR" dirty="0" err="1"/>
              <a:t>erase</a:t>
            </a:r>
            <a:endParaRPr lang="pt-BR" dirty="0"/>
          </a:p>
          <a:p>
            <a:pPr marL="171450" indent="-171450">
              <a:buFontTx/>
              <a:buChar char="-"/>
            </a:pPr>
            <a:endParaRPr lang="pt-BR" dirty="0"/>
          </a:p>
          <a:p>
            <a:pPr marL="171450" indent="-171450">
              <a:buFontTx/>
              <a:buChar char="-"/>
            </a:pPr>
            <a:endParaRPr lang="pt-BR" dirty="0"/>
          </a:p>
          <a:p>
            <a:pPr marL="0" indent="0">
              <a:buFontTx/>
              <a:buNone/>
            </a:pPr>
            <a:r>
              <a:rPr lang="pt-BR" dirty="0"/>
              <a:t>Data </a:t>
            </a:r>
            <a:r>
              <a:rPr lang="pt-BR" dirty="0" err="1"/>
              <a:t>Classification</a:t>
            </a:r>
            <a:r>
              <a:rPr lang="pt-BR" dirty="0"/>
              <a:t>:</a:t>
            </a:r>
          </a:p>
          <a:p>
            <a:pPr marL="0" indent="0">
              <a:buFontTx/>
              <a:buNone/>
            </a:pPr>
            <a:endParaRPr lang="pt-BR" dirty="0"/>
          </a:p>
          <a:p>
            <a:pPr marL="171450" indent="-171450">
              <a:buFontTx/>
              <a:buChar char="-"/>
            </a:pPr>
            <a:r>
              <a:rPr lang="pt-BR" dirty="0"/>
              <a:t>Definição: Processo que organiza dados atribuídos categorias a informação apoiando assim a aplicação de políticas de segurança visando o correto uso das informações</a:t>
            </a:r>
          </a:p>
          <a:p>
            <a:pPr marL="171450" indent="-171450">
              <a:buFontTx/>
              <a:buChar char="-"/>
            </a:pPr>
            <a:endParaRPr lang="pt-BR" dirty="0"/>
          </a:p>
          <a:p>
            <a:pPr marL="171450" indent="-171450">
              <a:buFontTx/>
              <a:buChar char="-"/>
            </a:pPr>
            <a:r>
              <a:rPr lang="pt-BR" dirty="0"/>
              <a:t>Classificando é possível instruir e/ou advertir quanto as políticas adotadas no uso e tratamento da informação </a:t>
            </a:r>
          </a:p>
          <a:p>
            <a:pPr marL="171450" indent="-171450">
              <a:buFontTx/>
              <a:buChar char="-"/>
            </a:pPr>
            <a:endParaRPr lang="pt-BR" dirty="0"/>
          </a:p>
          <a:p>
            <a:pPr marL="171450" indent="-171450">
              <a:buFontTx/>
              <a:buChar char="-"/>
            </a:pPr>
            <a:r>
              <a:rPr lang="pt-BR" dirty="0"/>
              <a:t>Exemplo de categorias: uso interno, uso restrito e uso publico</a:t>
            </a:r>
          </a:p>
          <a:p>
            <a:pPr marL="171450" indent="-171450">
              <a:buFontTx/>
              <a:buChar char="-"/>
            </a:pPr>
            <a:endParaRPr lang="pt-BR" dirty="0"/>
          </a:p>
          <a:p>
            <a:pPr marL="171450" indent="-171450">
              <a:buFontTx/>
              <a:buChar char="-"/>
            </a:pPr>
            <a:r>
              <a:rPr lang="pt-BR" dirty="0"/>
              <a:t>O processo pode ser feito de forma manual e cooperativa onde os colaboradores assinalam a categoria mas geralmente é apoiado por uma solução de automação</a:t>
            </a:r>
          </a:p>
          <a:p>
            <a:pPr marL="171450" indent="-171450">
              <a:buFontTx/>
              <a:buChar char="-"/>
            </a:pPr>
            <a:endParaRPr lang="pt-BR" dirty="0"/>
          </a:p>
          <a:p>
            <a:pPr marL="171450" indent="-171450">
              <a:buFontTx/>
              <a:buChar char="-"/>
            </a:pPr>
            <a:r>
              <a:rPr lang="pt-BR" dirty="0"/>
              <a:t>Objetivo principal: evitar vazamento de dados</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220413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Zero Trust:</a:t>
            </a:r>
          </a:p>
          <a:p>
            <a:endParaRPr lang="pt-BR" dirty="0"/>
          </a:p>
          <a:p>
            <a:pPr marL="171450" indent="-171450">
              <a:buFontTx/>
              <a:buChar char="-"/>
            </a:pPr>
            <a:r>
              <a:rPr lang="pt-BR" dirty="0"/>
              <a:t>Definição: zero </a:t>
            </a:r>
            <a:r>
              <a:rPr lang="pt-BR" dirty="0" err="1"/>
              <a:t>trust</a:t>
            </a:r>
            <a:r>
              <a:rPr lang="pt-BR" dirty="0"/>
              <a:t> (ou ZTN ou ZTNA) vem do inglês zero confiança. Esse conceito é uma proposição de arquitetura de rede em que nenhuma tentativa de acesso é confiável, e todas devem ser inspecionadas continuamente</a:t>
            </a:r>
          </a:p>
          <a:p>
            <a:pPr marL="171450" indent="-171450">
              <a:buFontTx/>
              <a:buChar char="-"/>
            </a:pPr>
            <a:endParaRPr lang="pt-BR" dirty="0"/>
          </a:p>
          <a:p>
            <a:pPr marL="171450" indent="-171450">
              <a:buFontTx/>
              <a:buChar char="-"/>
            </a:pPr>
            <a:r>
              <a:rPr lang="pt-BR" dirty="0"/>
              <a:t>O modelo reconhece que confiar pode ser uma vulnerabilidade na arquitetura de acesso</a:t>
            </a:r>
          </a:p>
          <a:p>
            <a:pPr marL="171450" indent="-171450">
              <a:buFontTx/>
              <a:buChar char="-"/>
            </a:pPr>
            <a:endParaRPr lang="pt-BR" dirty="0"/>
          </a:p>
          <a:p>
            <a:pPr marL="171450" indent="-171450">
              <a:buFontTx/>
              <a:buChar char="-"/>
            </a:pPr>
            <a:r>
              <a:rPr lang="pt-BR" dirty="0"/>
              <a:t>Como é o passo a passo da implementação de uma rede zero </a:t>
            </a:r>
            <a:r>
              <a:rPr lang="pt-BR" dirty="0" err="1"/>
              <a:t>trust</a:t>
            </a:r>
            <a:endParaRPr lang="pt-BR" dirty="0"/>
          </a:p>
          <a:p>
            <a:pPr marL="171450" indent="-171450">
              <a:buFontTx/>
              <a:buChar char="-"/>
            </a:pPr>
            <a:endParaRPr lang="pt-BR" dirty="0"/>
          </a:p>
          <a:p>
            <a:pPr marL="0" indent="0">
              <a:buFontTx/>
              <a:buNone/>
            </a:pP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22</a:t>
            </a:fld>
            <a:endParaRPr lang="de-DE"/>
          </a:p>
        </p:txBody>
      </p:sp>
    </p:spTree>
    <p:extLst>
      <p:ext uri="{BB962C8B-B14F-4D97-AF65-F5344CB8AC3E}">
        <p14:creationId xmlns:p14="http://schemas.microsoft.com/office/powerpoint/2010/main" val="128329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Site 1: cybersecurity.centigrade.de</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24</a:t>
            </a:fld>
            <a:endParaRPr lang="de-DE"/>
          </a:p>
        </p:txBody>
      </p:sp>
    </p:spTree>
    <p:extLst>
      <p:ext uri="{BB962C8B-B14F-4D97-AF65-F5344CB8AC3E}">
        <p14:creationId xmlns:p14="http://schemas.microsoft.com/office/powerpoint/2010/main" val="323671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Protege os dados, redes, sistemas e equipamentos contra ciberataques como por exemplo roubo de dados, danos a sistemas, interrupções ou desorientação de serviços através de técnicas de defesa, soluções de tecnologia, processos de prevenção, monitoramento e resposta a incidentes de segurança.</a:t>
            </a:r>
          </a:p>
          <a:p>
            <a:r>
              <a:rPr lang="pt-BR" dirty="0"/>
              <a:t>É uma das área mais promissoras em T.I</a:t>
            </a:r>
          </a:p>
          <a:p>
            <a:r>
              <a:rPr lang="pt-BR" dirty="0"/>
              <a:t>Não é uma parte inicial da empresa, é um diferencial de </a:t>
            </a:r>
            <a:r>
              <a:rPr lang="pt-BR" dirty="0" err="1"/>
              <a:t>négocio</a:t>
            </a: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290339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Site: cybermap.kaspersky.com/</a:t>
            </a:r>
            <a:r>
              <a:rPr lang="pt-BR" dirty="0" err="1"/>
              <a:t>pt</a:t>
            </a: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208786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6</a:t>
            </a:fld>
            <a:endParaRPr lang="de-DE"/>
          </a:p>
        </p:txBody>
      </p:sp>
    </p:spTree>
    <p:extLst>
      <p:ext uri="{BB962C8B-B14F-4D97-AF65-F5344CB8AC3E}">
        <p14:creationId xmlns:p14="http://schemas.microsoft.com/office/powerpoint/2010/main" val="3347438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Confiencialidade</a:t>
            </a:r>
            <a:r>
              <a:rPr lang="pt-BR" dirty="0"/>
              <a:t>: Assegurar que apenas pessoas autorizadas tenham acesso a informação restritas</a:t>
            </a:r>
          </a:p>
          <a:p>
            <a:endParaRPr lang="pt-BR" dirty="0"/>
          </a:p>
          <a:p>
            <a:r>
              <a:rPr lang="pt-BR" dirty="0"/>
              <a:t>Integridade: Assegurar a forma original de uma informação, por exemplo </a:t>
            </a:r>
            <a:r>
              <a:rPr lang="pt-BR" dirty="0" err="1"/>
              <a:t>atráves</a:t>
            </a:r>
            <a:r>
              <a:rPr lang="pt-BR" dirty="0"/>
              <a:t> de cópias de segurança (backup) e rastreamento de modificações</a:t>
            </a:r>
          </a:p>
          <a:p>
            <a:endParaRPr lang="pt-BR" dirty="0"/>
          </a:p>
          <a:p>
            <a:r>
              <a:rPr lang="pt-BR" dirty="0"/>
              <a:t>Disponibilidade: Assegurar que sempre que se fizer necessário as </a:t>
            </a:r>
            <a:r>
              <a:rPr lang="pt-BR" dirty="0" err="1"/>
              <a:t>informaçãoes</a:t>
            </a:r>
            <a:r>
              <a:rPr lang="pt-BR" dirty="0"/>
              <a:t> estejam disponíveis a pessoas autorizadas</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7</a:t>
            </a:fld>
            <a:endParaRPr lang="de-DE"/>
          </a:p>
        </p:txBody>
      </p:sp>
    </p:spTree>
    <p:extLst>
      <p:ext uri="{BB962C8B-B14F-4D97-AF65-F5344CB8AC3E}">
        <p14:creationId xmlns:p14="http://schemas.microsoft.com/office/powerpoint/2010/main" val="201215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300688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Cross-site Scripiting:</a:t>
            </a:r>
          </a:p>
          <a:p>
            <a:r>
              <a:rPr lang="pt-BR" dirty="0"/>
              <a:t>-O que é? Ataque que tenta inserir script com código malicioso em websites</a:t>
            </a:r>
          </a:p>
          <a:p>
            <a:endParaRPr lang="pt-BR" dirty="0"/>
          </a:p>
          <a:p>
            <a:pPr marL="171450" indent="-171450">
              <a:buFontTx/>
              <a:buChar char="-"/>
            </a:pPr>
            <a:r>
              <a:rPr lang="pt-BR" dirty="0"/>
              <a:t>Como acontece? O atacante tenta inserir um script malicioso nos elementos do site que aceitam entrada de dados como campos e a própria URL (endereço) do site, isso acontece em sites que não validam entrada de dados para detectar scripts maliciosos.</a:t>
            </a:r>
          </a:p>
          <a:p>
            <a:pPr marL="171450" indent="-171450">
              <a:buFontTx/>
              <a:buChar char="-"/>
            </a:pPr>
            <a:endParaRPr lang="pt-BR" dirty="0"/>
          </a:p>
          <a:p>
            <a:pPr marL="171450" indent="-171450">
              <a:buFontTx/>
              <a:buChar char="-"/>
            </a:pPr>
            <a:endParaRPr lang="pt-BR" dirty="0"/>
          </a:p>
          <a:p>
            <a:pPr marL="0" indent="0">
              <a:buFontTx/>
              <a:buNone/>
            </a:pPr>
            <a:r>
              <a:rPr lang="pt-BR" dirty="0"/>
              <a:t>DDoS:</a:t>
            </a:r>
          </a:p>
          <a:p>
            <a:pPr marL="171450" indent="-171450">
              <a:buFontTx/>
              <a:buChar char="-"/>
            </a:pPr>
            <a:r>
              <a:rPr lang="pt-BR" dirty="0"/>
              <a:t>O que é? Ataque que tenta gerar instabilidade ou derrubar um serviço</a:t>
            </a:r>
          </a:p>
          <a:p>
            <a:pPr marL="171450" indent="-171450">
              <a:buFontTx/>
              <a:buChar char="-"/>
            </a:pPr>
            <a:endParaRPr lang="pt-BR" dirty="0"/>
          </a:p>
          <a:p>
            <a:pPr marL="0" indent="0">
              <a:buFontTx/>
              <a:buNone/>
            </a:pPr>
            <a:r>
              <a:rPr lang="pt-BR" dirty="0"/>
              <a:t>-Como acontece o ataque? Os atacantes sequestram milhares de computadores para que os mesmos executam solicitações em massa ao mesmo tempo bombardeando o IP ou serviço da vítima (</a:t>
            </a:r>
            <a:r>
              <a:rPr lang="pt-BR" dirty="0" err="1"/>
              <a:t>ex</a:t>
            </a:r>
            <a:r>
              <a:rPr lang="pt-BR" dirty="0"/>
              <a:t> website), esse computadores agem como zumbi formando uma rede de ataques conhecida como </a:t>
            </a:r>
            <a:r>
              <a:rPr lang="pt-BR" dirty="0" err="1"/>
              <a:t>botnet</a:t>
            </a:r>
            <a:endParaRPr lang="pt-BR" dirty="0"/>
          </a:p>
          <a:p>
            <a:pPr marL="0" indent="0">
              <a:buFontTx/>
              <a:buNone/>
            </a:pPr>
            <a:endParaRPr lang="pt-BR" dirty="0"/>
          </a:p>
          <a:p>
            <a:pPr marL="0" indent="0">
              <a:buFontTx/>
              <a:buNone/>
            </a:pPr>
            <a:r>
              <a:rPr lang="pt-BR" dirty="0" err="1"/>
              <a:t>Phishing</a:t>
            </a:r>
            <a:r>
              <a:rPr lang="pt-BR" dirty="0"/>
              <a:t>: </a:t>
            </a:r>
          </a:p>
          <a:p>
            <a:pPr marL="171450" indent="-171450">
              <a:buFontTx/>
              <a:buChar char="-"/>
            </a:pPr>
            <a:r>
              <a:rPr lang="pt-BR" dirty="0"/>
              <a:t>O que é? Ataque efetuado por envio de e-mail falso utilizando de engenharia social</a:t>
            </a:r>
          </a:p>
          <a:p>
            <a:pPr marL="171450" indent="-171450">
              <a:buFontTx/>
              <a:buChar char="-"/>
            </a:pPr>
            <a:endParaRPr lang="pt-BR" dirty="0"/>
          </a:p>
          <a:p>
            <a:pPr marL="171450" indent="-171450">
              <a:buFontTx/>
              <a:buChar char="-"/>
            </a:pPr>
            <a:r>
              <a:rPr lang="pt-BR" dirty="0"/>
              <a:t>Como acontece o ataque? Envio de </a:t>
            </a:r>
            <a:r>
              <a:rPr lang="pt-BR" dirty="0" err="1"/>
              <a:t>email</a:t>
            </a:r>
            <a:r>
              <a:rPr lang="pt-BR" dirty="0"/>
              <a:t> falso fingindo ser alguém que você conhece pedindo para você baixar conteúdo ou clicar em links que são maliciosos</a:t>
            </a:r>
          </a:p>
          <a:p>
            <a:pPr marL="171450" indent="-171450">
              <a:buFontTx/>
              <a:buChar char="-"/>
            </a:pPr>
            <a:endParaRPr lang="pt-BR" dirty="0"/>
          </a:p>
          <a:p>
            <a:pPr marL="0" indent="0">
              <a:buFontTx/>
              <a:buNone/>
            </a:pPr>
            <a:r>
              <a:rPr lang="pt-BR" dirty="0" err="1"/>
              <a:t>Ramsomware</a:t>
            </a:r>
            <a:r>
              <a:rPr lang="pt-BR" dirty="0"/>
              <a:t>:</a:t>
            </a:r>
          </a:p>
          <a:p>
            <a:pPr marL="171450" indent="-171450">
              <a:buFontTx/>
              <a:buChar char="-"/>
            </a:pPr>
            <a:r>
              <a:rPr lang="pt-BR" dirty="0"/>
              <a:t>O que é? Ataque que tenta criptografar os dados da vítima pedindo resgate</a:t>
            </a:r>
          </a:p>
          <a:p>
            <a:pPr marL="171450" indent="-171450">
              <a:buFontTx/>
              <a:buChar char="-"/>
            </a:pPr>
            <a:endParaRPr lang="pt-BR" dirty="0"/>
          </a:p>
          <a:p>
            <a:pPr marL="171450" indent="-171450">
              <a:buFontTx/>
              <a:buChar char="-"/>
            </a:pPr>
            <a:r>
              <a:rPr lang="pt-BR" dirty="0"/>
              <a:t>Como acontece o ataque? Tenta infectar a máquina da vítima com um malware (Vírus de computador) e o código malicioso procura por dados e os criptografa, quando o usuário tenta abrir recebe uma mensagem pedindo resgate financeiro para enviar a chave de criptografia dos dados</a:t>
            </a:r>
          </a:p>
          <a:p>
            <a:pPr marL="171450" indent="-171450">
              <a:buFontTx/>
              <a:buChar char="-"/>
            </a:pPr>
            <a:endParaRPr lang="pt-BR" dirty="0"/>
          </a:p>
          <a:p>
            <a:pPr marL="0" indent="0">
              <a:buFontTx/>
              <a:buNone/>
            </a:pPr>
            <a:r>
              <a:rPr lang="pt-BR" dirty="0"/>
              <a:t>Man in </a:t>
            </a:r>
            <a:r>
              <a:rPr lang="pt-BR" dirty="0" err="1"/>
              <a:t>the</a:t>
            </a:r>
            <a:r>
              <a:rPr lang="pt-BR" dirty="0"/>
              <a:t> Middle: </a:t>
            </a:r>
          </a:p>
          <a:p>
            <a:pPr marL="171450" indent="-171450">
              <a:buFontTx/>
              <a:buChar char="-"/>
            </a:pPr>
            <a:r>
              <a:rPr lang="pt-BR" dirty="0"/>
              <a:t>O que é? Tipo de ataque que se insere de forma oculta no meio de uma comunicação entre duas pessoas ou sistemas se fazendo passar por uma das partes (personificando), parecendo ser uma entidade autentica da comunicação </a:t>
            </a:r>
          </a:p>
          <a:p>
            <a:pPr marL="171450" indent="-171450">
              <a:buFontTx/>
              <a:buChar char="-"/>
            </a:pPr>
            <a:endParaRPr lang="pt-BR" dirty="0"/>
          </a:p>
          <a:p>
            <a:pPr marL="171450" indent="-171450">
              <a:buFontTx/>
              <a:buChar char="-"/>
            </a:pPr>
            <a:r>
              <a:rPr lang="pt-BR" dirty="0"/>
              <a:t>Como acontece o ataque? Através de personificação captura os dados trocados na comunicação. A personificação pode ser exemplo clonando o endereço IP ou MAC da máquina da vítima</a:t>
            </a:r>
          </a:p>
          <a:p>
            <a:pPr marL="171450" indent="-171450">
              <a:buFontTx/>
              <a:buChar char="-"/>
            </a:pPr>
            <a:endParaRPr lang="pt-BR" dirty="0"/>
          </a:p>
          <a:p>
            <a:pPr marL="171450" indent="-171450">
              <a:buFontTx/>
              <a:buChar char="-"/>
            </a:pPr>
            <a:endParaRPr lang="pt-BR" dirty="0"/>
          </a:p>
          <a:p>
            <a:pPr marL="0" indent="0">
              <a:buFontTx/>
              <a:buNone/>
            </a:pPr>
            <a:r>
              <a:rPr lang="pt-BR" dirty="0"/>
              <a:t>Engenharia Social:</a:t>
            </a:r>
          </a:p>
          <a:p>
            <a:pPr marL="0" indent="0">
              <a:buFontTx/>
              <a:buNone/>
            </a:pPr>
            <a:endParaRPr lang="pt-BR" dirty="0"/>
          </a:p>
          <a:p>
            <a:pPr marL="171450" indent="-171450">
              <a:buFontTx/>
              <a:buChar char="-"/>
            </a:pPr>
            <a:r>
              <a:rPr lang="pt-BR" dirty="0"/>
              <a:t>O que é? Ataque que tenta manipular psicologicamente a vítima para obter informações preciosas</a:t>
            </a:r>
          </a:p>
          <a:p>
            <a:pPr marL="171450" indent="-171450">
              <a:buFontTx/>
              <a:buChar char="-"/>
            </a:pPr>
            <a:endParaRPr lang="pt-BR" dirty="0"/>
          </a:p>
          <a:p>
            <a:pPr marL="171450" indent="-171450">
              <a:buFontTx/>
              <a:buChar char="-"/>
            </a:pPr>
            <a:r>
              <a:rPr lang="pt-BR" dirty="0"/>
              <a:t>Como acontece o ataque? Atacante geralmente investiga a vítima para reunir informações básicas, como potenciais pontos de entrada e protocolos de segurança fracos. Após isso, o atacante ganha a confiança da vítima e fornece estímulos para ações subsequentes quebrando as práticas de segurança, como fazer a vítima revelar informações confidenciais ou concessão de acesso a recursos críticos</a:t>
            </a:r>
          </a:p>
          <a:p>
            <a:pPr marL="171450" indent="-171450">
              <a:buFontTx/>
              <a:buChar char="-"/>
            </a:pPr>
            <a:endParaRPr lang="pt-BR" dirty="0"/>
          </a:p>
          <a:p>
            <a:pPr marL="0" indent="0">
              <a:buFontTx/>
              <a:buNone/>
            </a:pPr>
            <a:r>
              <a:rPr lang="pt-BR" dirty="0" err="1"/>
              <a:t>Brute</a:t>
            </a:r>
            <a:r>
              <a:rPr lang="pt-BR" dirty="0"/>
              <a:t> Force:</a:t>
            </a:r>
          </a:p>
          <a:p>
            <a:pPr marL="0" indent="0">
              <a:buFontTx/>
              <a:buNone/>
            </a:pPr>
            <a:endParaRPr lang="pt-BR" dirty="0"/>
          </a:p>
          <a:p>
            <a:pPr marL="0" indent="0">
              <a:buFontTx/>
              <a:buNone/>
            </a:pPr>
            <a:r>
              <a:rPr lang="pt-BR" dirty="0"/>
              <a:t>-O que é? Ataque que tenta descobrir login e senha de um usuário por meio de técnicas de combinação visando o acesso não autorizado a sistemas</a:t>
            </a:r>
          </a:p>
          <a:p>
            <a:pPr marL="0" indent="0">
              <a:buFontTx/>
              <a:buNone/>
            </a:pPr>
            <a:endParaRPr lang="pt-BR" dirty="0"/>
          </a:p>
          <a:p>
            <a:pPr marL="171450" indent="-171450">
              <a:buFontTx/>
              <a:buChar char="-"/>
            </a:pPr>
            <a:r>
              <a:rPr lang="pt-BR" dirty="0"/>
              <a:t>Como acontece o ataque? O atacante usa uma lista de possíveis senhas testando cada senha da lista até acertar e conseguir o acesso não autorizado ao sistemas. Esse dicionário de senhas, contém senhas vazadas ou que são frequentemente utilizadas. As listas são facilmente encontradas na internet</a:t>
            </a:r>
          </a:p>
          <a:p>
            <a:pPr marL="171450" indent="-171450">
              <a:buFontTx/>
              <a:buChar char="-"/>
            </a:pPr>
            <a:endParaRPr lang="pt-BR" dirty="0"/>
          </a:p>
          <a:p>
            <a:pPr marL="0" indent="0">
              <a:buFontTx/>
              <a:buNone/>
            </a:pPr>
            <a:r>
              <a:rPr lang="pt-BR" dirty="0"/>
              <a:t>APT:</a:t>
            </a:r>
          </a:p>
          <a:p>
            <a:pPr marL="0" indent="0">
              <a:buFontTx/>
              <a:buNone/>
            </a:pPr>
            <a:endParaRPr lang="pt-BR" dirty="0"/>
          </a:p>
          <a:p>
            <a:pPr marL="171450" indent="-171450">
              <a:buFontTx/>
              <a:buChar char="-"/>
            </a:pPr>
            <a:r>
              <a:rPr lang="pt-BR" dirty="0"/>
              <a:t>O que é? Em português “ameaça persistente avançada (APT)”, é um ataque altamente avançado que utiliza um conjunto de técnicas sofisticadas para se tornar persistente na rede</a:t>
            </a:r>
          </a:p>
          <a:p>
            <a:pPr marL="171450" indent="-171450">
              <a:buFontTx/>
              <a:buChar char="-"/>
            </a:pPr>
            <a:endParaRPr lang="pt-BR" dirty="0"/>
          </a:p>
          <a:p>
            <a:pPr marL="0" indent="0">
              <a:buFontTx/>
              <a:buNone/>
            </a:pPr>
            <a:r>
              <a:rPr lang="pt-BR" dirty="0"/>
              <a:t>-Como acontece o ataque? O atacante infecta um computador e logo após tenta ganhar escala infectando a rede toda, se alojando de forma persistente, duradoura e sem deixar grandes indícios. Geralmente utilizada por motivações de negócio para roubo de propriedade intelectual ou espionagem política</a:t>
            </a:r>
          </a:p>
          <a:p>
            <a:pPr marL="0" indent="0">
              <a:buFontTx/>
              <a:buNone/>
            </a:pPr>
            <a:endParaRPr lang="pt-BR" dirty="0"/>
          </a:p>
          <a:p>
            <a:pPr marL="0" indent="0">
              <a:buFontTx/>
              <a:buNone/>
            </a:pPr>
            <a:endParaRPr lang="pt-BR" dirty="0"/>
          </a:p>
          <a:p>
            <a:pPr marL="0" indent="0">
              <a:buFontTx/>
              <a:buNone/>
            </a:pPr>
            <a:r>
              <a:rPr lang="pt-BR" dirty="0"/>
              <a:t>SQL </a:t>
            </a:r>
            <a:r>
              <a:rPr lang="pt-BR" dirty="0" err="1"/>
              <a:t>Injection</a:t>
            </a:r>
            <a:r>
              <a:rPr lang="pt-BR" dirty="0"/>
              <a:t>:</a:t>
            </a:r>
          </a:p>
          <a:p>
            <a:pPr marL="0" indent="0">
              <a:buFontTx/>
              <a:buNone/>
            </a:pPr>
            <a:endParaRPr lang="pt-BR" dirty="0"/>
          </a:p>
          <a:p>
            <a:pPr marL="171450" indent="-171450">
              <a:buFontTx/>
              <a:buChar char="-"/>
            </a:pPr>
            <a:r>
              <a:rPr lang="pt-BR" dirty="0"/>
              <a:t>O que é? Um ataque utilizado para destruir, manipular e ter acesso não autorizado a banco de dados</a:t>
            </a:r>
          </a:p>
          <a:p>
            <a:pPr marL="171450" indent="-171450">
              <a:buFontTx/>
              <a:buChar char="-"/>
            </a:pPr>
            <a:endParaRPr lang="pt-BR" dirty="0"/>
          </a:p>
          <a:p>
            <a:pPr marL="171450" indent="-171450">
              <a:buFontTx/>
              <a:buChar char="-"/>
            </a:pPr>
            <a:endParaRPr lang="pt-BR" dirty="0"/>
          </a:p>
          <a:p>
            <a:pPr marL="171450" indent="-171450">
              <a:buFontTx/>
              <a:buChar char="-"/>
            </a:pPr>
            <a:r>
              <a:rPr lang="pt-BR" dirty="0"/>
              <a:t>Como acontece o ataque? O atacante insere um comando SQL (query) no campo de uma aplicação ou site que não possui verificação de padrões aceitáveis de entrada de dados, quando deveriam para evitar esses comandos maliciosos. Com isso o atacante pode ter acesso e modificar dados críticos ou danificar o banco de dados.</a:t>
            </a:r>
          </a:p>
          <a:p>
            <a:pPr marL="171450" indent="-171450">
              <a:buFontTx/>
              <a:buChar char="-"/>
            </a:pPr>
            <a:endParaRPr lang="pt-BR" dirty="0"/>
          </a:p>
          <a:p>
            <a:pPr marL="0" indent="0">
              <a:buFontTx/>
              <a:buNone/>
            </a:pPr>
            <a:r>
              <a:rPr lang="pt-BR" dirty="0"/>
              <a:t>Drive-</a:t>
            </a:r>
            <a:r>
              <a:rPr lang="pt-BR" dirty="0" err="1"/>
              <a:t>by</a:t>
            </a:r>
            <a:r>
              <a:rPr lang="pt-BR" dirty="0"/>
              <a:t> download:</a:t>
            </a:r>
          </a:p>
          <a:p>
            <a:pPr marL="0" indent="0">
              <a:buFontTx/>
              <a:buNone/>
            </a:pPr>
            <a:endParaRPr lang="pt-BR" dirty="0"/>
          </a:p>
          <a:p>
            <a:pPr marL="171450" indent="-171450">
              <a:buFontTx/>
              <a:buChar char="-"/>
            </a:pPr>
            <a:r>
              <a:rPr lang="pt-BR" dirty="0"/>
              <a:t>O que é? Ataque insere um código não intencional por download de código malicioso.</a:t>
            </a:r>
          </a:p>
          <a:p>
            <a:pPr marL="171450" indent="-171450">
              <a:buFontTx/>
              <a:buChar char="-"/>
            </a:pPr>
            <a:endParaRPr lang="pt-BR" dirty="0"/>
          </a:p>
          <a:p>
            <a:pPr marL="171450" indent="-171450">
              <a:buFontTx/>
              <a:buChar char="-"/>
            </a:pPr>
            <a:r>
              <a:rPr lang="pt-BR" dirty="0"/>
              <a:t>Como acontece o ataque? O atacante insere um código malicioso em um website e quando a vítima acessa o site a mesma faz o download de forma não intencional do código malicioso, sem perceber, ou seja, somente de visitar a página a vítima é infectada, ela não precisa clicar ou abrir algo.</a:t>
            </a:r>
          </a:p>
          <a:p>
            <a:pPr marL="171450" indent="-171450">
              <a:buFontTx/>
              <a:buChar char="-"/>
            </a:pPr>
            <a:endParaRPr lang="pt-BR" dirty="0"/>
          </a:p>
          <a:p>
            <a:pPr marL="0" indent="0">
              <a:buFontTx/>
              <a:buNone/>
            </a:pPr>
            <a:r>
              <a:rPr lang="pt-BR" dirty="0" err="1"/>
              <a:t>Cryoptojacking</a:t>
            </a:r>
            <a:r>
              <a:rPr lang="pt-BR" dirty="0"/>
              <a:t>:</a:t>
            </a:r>
          </a:p>
          <a:p>
            <a:pPr marL="0" indent="0">
              <a:buFontTx/>
              <a:buNone/>
            </a:pPr>
            <a:endParaRPr lang="pt-BR" dirty="0"/>
          </a:p>
          <a:p>
            <a:pPr marL="171450" indent="-171450">
              <a:buFontTx/>
              <a:buChar char="-"/>
            </a:pPr>
            <a:r>
              <a:rPr lang="pt-BR" dirty="0"/>
              <a:t>O que é? Ataque que sequestra um computador para minerar criptomoedas com objetivo de minerar a criptomoeda e ter ganhos financeiros.</a:t>
            </a:r>
          </a:p>
          <a:p>
            <a:pPr marL="171450" indent="-171450">
              <a:buFontTx/>
              <a:buChar char="-"/>
            </a:pPr>
            <a:endParaRPr lang="pt-BR" dirty="0"/>
          </a:p>
          <a:p>
            <a:pPr marL="171450" indent="-171450">
              <a:buFontTx/>
              <a:buChar char="-"/>
            </a:pPr>
            <a:r>
              <a:rPr lang="pt-BR" dirty="0"/>
              <a:t>Como acontece o ataque? O atacante tenta afetar a vítima através de um link malicioso via e-mail (</a:t>
            </a:r>
            <a:r>
              <a:rPr lang="pt-BR" dirty="0" err="1"/>
              <a:t>phishing</a:t>
            </a:r>
            <a:r>
              <a:rPr lang="pt-BR" dirty="0"/>
              <a:t>) ou através de código em websites, com isso, instala um malware oculto que utiliza o poder computacional da máquina da vítima para ficar fazendo mineração de moedas digitais.</a:t>
            </a:r>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0" indent="0">
              <a:buFontTx/>
              <a:buNone/>
            </a:pPr>
            <a:endParaRPr lang="pt-BR" dirty="0"/>
          </a:p>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14</a:t>
            </a:fld>
            <a:endParaRPr lang="de-DE"/>
          </a:p>
        </p:txBody>
      </p:sp>
    </p:spTree>
    <p:extLst>
      <p:ext uri="{BB962C8B-B14F-4D97-AF65-F5344CB8AC3E}">
        <p14:creationId xmlns:p14="http://schemas.microsoft.com/office/powerpoint/2010/main" val="374140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Firewall: </a:t>
            </a:r>
          </a:p>
          <a:p>
            <a:pPr marL="171450" indent="-171450">
              <a:buFontTx/>
              <a:buChar char="-"/>
            </a:pPr>
            <a:r>
              <a:rPr lang="pt-BR" dirty="0"/>
              <a:t>Definição: solução que monitora tráfego de entrada e saída de rede permitindo ou bloqueando através de políticas de segurança com o objetivo de estabelecer uma barreira de segurança contra tráfegos maliciosos entre a rede de uma empresa e redes externas como a internet</a:t>
            </a:r>
          </a:p>
          <a:p>
            <a:pPr marL="171450" indent="-171450">
              <a:buFontTx/>
              <a:buChar char="-"/>
            </a:pPr>
            <a:endParaRPr lang="pt-BR" dirty="0"/>
          </a:p>
          <a:p>
            <a:pPr marL="171450" indent="-171450">
              <a:buFontTx/>
              <a:buChar char="-"/>
            </a:pPr>
            <a:r>
              <a:rPr lang="pt-BR" dirty="0"/>
              <a:t>Inspeciona: origem, destino, porta e protocolo</a:t>
            </a:r>
          </a:p>
          <a:p>
            <a:pPr marL="171450" indent="-171450">
              <a:buFontTx/>
              <a:buChar char="-"/>
            </a:pPr>
            <a:endParaRPr lang="pt-BR" dirty="0"/>
          </a:p>
          <a:p>
            <a:pPr marL="0" indent="0">
              <a:buFontTx/>
              <a:buNone/>
            </a:pPr>
            <a:r>
              <a:rPr lang="pt-BR" dirty="0"/>
              <a:t>-  Gerenciamento padrão: Bloqueia tudo e permite progressivamente</a:t>
            </a:r>
          </a:p>
          <a:p>
            <a:pPr marL="0" indent="0">
              <a:buFontTx/>
              <a:buNone/>
            </a:pPr>
            <a:endParaRPr lang="pt-BR" dirty="0"/>
          </a:p>
          <a:p>
            <a:pPr marL="171450" indent="-171450">
              <a:buFontTx/>
              <a:buChar char="-"/>
            </a:pPr>
            <a:r>
              <a:rPr lang="pt-BR" dirty="0"/>
              <a:t>Tipos: software, </a:t>
            </a:r>
            <a:r>
              <a:rPr lang="pt-BR" dirty="0" err="1"/>
              <a:t>applicance</a:t>
            </a:r>
            <a:r>
              <a:rPr lang="pt-BR" dirty="0"/>
              <a:t> físico, </a:t>
            </a:r>
            <a:r>
              <a:rPr lang="pt-BR" dirty="0" err="1"/>
              <a:t>appliance</a:t>
            </a:r>
            <a:r>
              <a:rPr lang="pt-BR" dirty="0"/>
              <a:t> virtual ou solução em nuvem</a:t>
            </a:r>
          </a:p>
          <a:p>
            <a:pPr marL="171450" indent="-171450">
              <a:buFontTx/>
              <a:buChar char="-"/>
            </a:pPr>
            <a:endParaRPr lang="pt-BR" dirty="0"/>
          </a:p>
          <a:p>
            <a:pPr marL="171450" indent="-171450">
              <a:buFontTx/>
              <a:buChar char="-"/>
            </a:pPr>
            <a:r>
              <a:rPr lang="pt-BR" dirty="0"/>
              <a:t>Funções: IDS/IPS, inspeção de malwares, inspeção de SSL, concentrados de VPN etc.</a:t>
            </a:r>
          </a:p>
          <a:p>
            <a:pPr marL="171450" indent="-171450">
              <a:buFontTx/>
              <a:buChar char="-"/>
            </a:pPr>
            <a:endParaRPr lang="pt-BR" dirty="0"/>
          </a:p>
          <a:p>
            <a:pPr marL="171450" indent="-171450">
              <a:buFontTx/>
              <a:buChar char="-"/>
            </a:pPr>
            <a:r>
              <a:rPr lang="pt-BR" dirty="0"/>
              <a:t>Firewall </a:t>
            </a:r>
            <a:r>
              <a:rPr lang="pt-BR" dirty="0" err="1"/>
              <a:t>leste-oeste</a:t>
            </a:r>
            <a:r>
              <a:rPr lang="pt-BR" dirty="0"/>
              <a:t>: tipo de firewall que implementa a mesma proteção entre servidores geralmente dentro do mesmo Data Center</a:t>
            </a:r>
          </a:p>
          <a:p>
            <a:pPr marL="171450" indent="-171450">
              <a:buFontTx/>
              <a:buChar char="-"/>
            </a:pPr>
            <a:endParaRPr lang="pt-BR" dirty="0"/>
          </a:p>
          <a:p>
            <a:pPr marL="0" indent="0">
              <a:buFontTx/>
              <a:buNone/>
            </a:pPr>
            <a:r>
              <a:rPr lang="pt-BR" dirty="0"/>
              <a:t>IDS/IPS:</a:t>
            </a:r>
          </a:p>
          <a:p>
            <a:pPr marL="0" indent="0">
              <a:buFontTx/>
              <a:buNone/>
            </a:pPr>
            <a:endParaRPr lang="pt-BR" dirty="0"/>
          </a:p>
          <a:p>
            <a:pPr marL="171450" indent="-171450">
              <a:buFontTx/>
              <a:buChar char="-"/>
            </a:pPr>
            <a:r>
              <a:rPr lang="pt-BR" dirty="0"/>
              <a:t>Definição: proteção de segurança que analisa pacotes em um nível de profundidade maior que um firewall, sua existência não elimina a necessidade de um firewall</a:t>
            </a:r>
          </a:p>
          <a:p>
            <a:pPr marL="171450" indent="-171450">
              <a:buFontTx/>
              <a:buChar char="-"/>
            </a:pPr>
            <a:endParaRPr lang="pt-BR" dirty="0"/>
          </a:p>
          <a:p>
            <a:pPr marL="171450" indent="-171450">
              <a:buFontTx/>
              <a:buChar char="-"/>
            </a:pPr>
            <a:r>
              <a:rPr lang="pt-BR" dirty="0"/>
              <a:t>Como trabalha? Inspecionando a assinatura do pacote</a:t>
            </a:r>
          </a:p>
          <a:p>
            <a:pPr marL="171450" indent="-171450">
              <a:buFontTx/>
              <a:buChar char="-"/>
            </a:pPr>
            <a:endParaRPr lang="pt-BR" dirty="0"/>
          </a:p>
          <a:p>
            <a:pPr marL="171450" indent="-171450">
              <a:buFontTx/>
              <a:buChar char="-"/>
            </a:pPr>
            <a:r>
              <a:rPr lang="pt-BR" dirty="0"/>
              <a:t>Geralmente instalado junto com o firewall mas pode funcionar em dispositivos específicos </a:t>
            </a:r>
          </a:p>
          <a:p>
            <a:pPr marL="171450" indent="-171450">
              <a:buFontTx/>
              <a:buChar char="-"/>
            </a:pPr>
            <a:endParaRPr lang="pt-BR" dirty="0"/>
          </a:p>
          <a:p>
            <a:pPr marL="171450" indent="-171450">
              <a:buFontTx/>
              <a:buChar char="-"/>
            </a:pPr>
            <a:r>
              <a:rPr lang="pt-BR" dirty="0"/>
              <a:t>Resumo: faz uma analise mais comportamental</a:t>
            </a:r>
          </a:p>
          <a:p>
            <a:pPr marL="171450" indent="-171450">
              <a:buFontTx/>
              <a:buChar char="-"/>
            </a:pPr>
            <a:endParaRPr lang="pt-BR" dirty="0"/>
          </a:p>
          <a:p>
            <a:pPr marL="0" indent="0">
              <a:buFontTx/>
              <a:buNone/>
            </a:pPr>
            <a:endParaRPr lang="pt-BR" dirty="0"/>
          </a:p>
          <a:p>
            <a:pPr marL="0" indent="0">
              <a:buFontTx/>
              <a:buNone/>
            </a:pPr>
            <a:r>
              <a:rPr lang="pt-BR" dirty="0" err="1"/>
              <a:t>Sandbox</a:t>
            </a:r>
            <a:r>
              <a:rPr lang="pt-BR" dirty="0"/>
              <a:t>:</a:t>
            </a:r>
          </a:p>
          <a:p>
            <a:pPr marL="0" indent="0">
              <a:buFontTx/>
              <a:buNone/>
            </a:pPr>
            <a:endParaRPr lang="pt-BR" dirty="0"/>
          </a:p>
          <a:p>
            <a:pPr marL="171450" indent="-171450">
              <a:buFontTx/>
              <a:buChar char="-"/>
            </a:pPr>
            <a:r>
              <a:rPr lang="pt-BR" dirty="0"/>
              <a:t>Definição: solução de segurança hospedada em ambiente isolado em uma rede que imita os ambientes operacionais e comportamentos de um usuário utilizada para executar conteúdos desconhecidos ou suspeitos com segurança</a:t>
            </a:r>
          </a:p>
          <a:p>
            <a:pPr marL="171450" indent="-171450">
              <a:buFontTx/>
              <a:buChar char="-"/>
            </a:pPr>
            <a:endParaRPr lang="pt-BR" dirty="0"/>
          </a:p>
          <a:p>
            <a:pPr marL="171450" indent="-171450">
              <a:buFontTx/>
              <a:buChar char="-"/>
            </a:pPr>
            <a:r>
              <a:rPr lang="pt-BR" dirty="0"/>
              <a:t>Pode ser usado com SaaS ou </a:t>
            </a:r>
            <a:r>
              <a:rPr lang="pt-BR" dirty="0" err="1"/>
              <a:t>on</a:t>
            </a:r>
            <a:r>
              <a:rPr lang="pt-BR" dirty="0"/>
              <a:t> </a:t>
            </a:r>
            <a:r>
              <a:rPr lang="pt-BR" dirty="0" err="1"/>
              <a:t>premise</a:t>
            </a:r>
            <a:endParaRPr lang="pt-BR" dirty="0"/>
          </a:p>
          <a:p>
            <a:pPr marL="171450" indent="-171450">
              <a:buFontTx/>
              <a:buChar char="-"/>
            </a:pPr>
            <a:endParaRPr lang="pt-BR" dirty="0"/>
          </a:p>
          <a:p>
            <a:pPr marL="171450" indent="-171450">
              <a:buFontTx/>
              <a:buChar char="-"/>
            </a:pPr>
            <a:r>
              <a:rPr lang="pt-BR" dirty="0" err="1"/>
              <a:t>Beneficios</a:t>
            </a:r>
            <a:r>
              <a:rPr lang="pt-BR" dirty="0"/>
              <a:t>: </a:t>
            </a:r>
          </a:p>
          <a:p>
            <a:pPr marL="171450" indent="-171450">
              <a:buFont typeface="Wingdings" panose="05000000000000000000" pitchFamily="2" charset="2"/>
              <a:buChar char="§"/>
            </a:pPr>
            <a:r>
              <a:rPr lang="pt-BR" dirty="0"/>
              <a:t>Evita que malwares tragam danos ao dispositivos do usuário ou rede </a:t>
            </a:r>
            <a:r>
              <a:rPr lang="pt-BR" dirty="0" err="1"/>
              <a:t>corportativa</a:t>
            </a:r>
            <a:endParaRPr lang="pt-BR" dirty="0"/>
          </a:p>
          <a:p>
            <a:pPr marL="171450" indent="-171450">
              <a:buFont typeface="Wingdings" panose="05000000000000000000" pitchFamily="2" charset="2"/>
              <a:buChar char="§"/>
            </a:pPr>
            <a:r>
              <a:rPr lang="pt-BR" dirty="0"/>
              <a:t>Protege contra ataques zero-</a:t>
            </a:r>
            <a:r>
              <a:rPr lang="pt-BR" dirty="0" err="1"/>
              <a:t>day</a:t>
            </a:r>
            <a:endParaRPr lang="pt-BR" dirty="0"/>
          </a:p>
          <a:p>
            <a:pPr marL="171450" indent="-171450">
              <a:buFont typeface="Wingdings" panose="05000000000000000000" pitchFamily="2" charset="2"/>
              <a:buChar char="§"/>
            </a:pPr>
            <a:r>
              <a:rPr lang="pt-BR" dirty="0"/>
              <a:t>Utiliza analise avançada (comportamental) </a:t>
            </a:r>
          </a:p>
          <a:p>
            <a:pPr marL="171450" indent="-171450">
              <a:buFont typeface="Wingdings" panose="05000000000000000000" pitchFamily="2" charset="2"/>
              <a:buChar char="§"/>
            </a:pPr>
            <a:r>
              <a:rPr lang="pt-BR" dirty="0"/>
              <a:t>Protege contra ataques avançadas (APT)</a:t>
            </a:r>
          </a:p>
          <a:p>
            <a:pPr marL="171450" indent="-171450">
              <a:buFont typeface="Wingdings" panose="05000000000000000000" pitchFamily="2" charset="2"/>
              <a:buChar char="§"/>
            </a:pPr>
            <a:endParaRPr lang="pt-BR" dirty="0"/>
          </a:p>
          <a:p>
            <a:pPr marL="0" indent="0">
              <a:buFont typeface="Wingdings" panose="05000000000000000000" pitchFamily="2" charset="2"/>
              <a:buNone/>
            </a:pPr>
            <a:r>
              <a:rPr lang="pt-BR" dirty="0"/>
              <a:t>Site: https://www.virustotal.com/gui/home/url</a:t>
            </a:r>
          </a:p>
          <a:p>
            <a:pPr marL="0" indent="0">
              <a:buFont typeface="Wingdings" panose="05000000000000000000" pitchFamily="2" charset="2"/>
              <a:buNone/>
            </a:pPr>
            <a:endParaRPr lang="pt-BR" dirty="0"/>
          </a:p>
          <a:p>
            <a:pPr marL="0" indent="0">
              <a:buFont typeface="Wingdings" panose="05000000000000000000" pitchFamily="2" charset="2"/>
              <a:buNone/>
            </a:pPr>
            <a:r>
              <a:rPr lang="pt-BR" dirty="0" err="1"/>
              <a:t>Antipishing</a:t>
            </a:r>
            <a:r>
              <a:rPr lang="pt-BR" dirty="0"/>
              <a:t>: </a:t>
            </a:r>
          </a:p>
          <a:p>
            <a:pPr marL="0" indent="0">
              <a:buFont typeface="Wingdings" panose="05000000000000000000" pitchFamily="2" charset="2"/>
              <a:buNone/>
            </a:pPr>
            <a:endParaRPr lang="pt-BR" dirty="0"/>
          </a:p>
          <a:p>
            <a:pPr marL="171450" indent="-171450">
              <a:buFontTx/>
              <a:buChar char="-"/>
            </a:pPr>
            <a:r>
              <a:rPr lang="pt-BR" dirty="0"/>
              <a:t>Definição: solução que visa proteger a empresa contra e-mails indesejados (spams) e ataques efetuados por e-mail através de filtrar e técnicas de varredura do conteúdo de mensagens</a:t>
            </a:r>
          </a:p>
          <a:p>
            <a:pPr marL="171450" indent="-171450">
              <a:buFontTx/>
              <a:buChar char="-"/>
            </a:pPr>
            <a:endParaRPr lang="pt-BR" dirty="0"/>
          </a:p>
          <a:p>
            <a:pPr marL="171450" indent="-171450">
              <a:buFontTx/>
              <a:buChar char="-"/>
            </a:pPr>
            <a:r>
              <a:rPr lang="pt-BR" dirty="0"/>
              <a:t>Tipos: softwares, </a:t>
            </a:r>
            <a:r>
              <a:rPr lang="pt-BR" dirty="0" err="1"/>
              <a:t>appliance</a:t>
            </a:r>
            <a:r>
              <a:rPr lang="pt-BR" dirty="0"/>
              <a:t> físico, virtual </a:t>
            </a:r>
            <a:r>
              <a:rPr lang="pt-BR" dirty="0" err="1"/>
              <a:t>appliance</a:t>
            </a:r>
            <a:r>
              <a:rPr lang="pt-BR" dirty="0"/>
              <a:t> ou PaaS</a:t>
            </a:r>
          </a:p>
          <a:p>
            <a:pPr marL="171450" indent="-171450">
              <a:buFontTx/>
              <a:buChar char="-"/>
            </a:pPr>
            <a:endParaRPr lang="pt-BR" dirty="0"/>
          </a:p>
          <a:p>
            <a:pPr marL="171450" indent="-171450">
              <a:buFontTx/>
              <a:buChar char="-"/>
            </a:pPr>
            <a:r>
              <a:rPr lang="pt-BR" dirty="0"/>
              <a:t>Varredura no corpo e anexo da mensagem detectando malwares</a:t>
            </a:r>
          </a:p>
          <a:p>
            <a:pPr marL="0" indent="0">
              <a:buFontTx/>
              <a:buNone/>
            </a:pPr>
            <a:endParaRPr lang="pt-BR" dirty="0"/>
          </a:p>
          <a:p>
            <a:pPr marL="171450" indent="-171450">
              <a:buFontTx/>
              <a:buChar char="-"/>
            </a:pPr>
            <a:r>
              <a:rPr lang="pt-BR" dirty="0"/>
              <a:t>Métodos de checagem: estatística, heurística ou </a:t>
            </a:r>
            <a:r>
              <a:rPr lang="pt-BR" dirty="0" err="1"/>
              <a:t>predativo</a:t>
            </a:r>
            <a:endParaRPr lang="pt-BR" dirty="0"/>
          </a:p>
          <a:p>
            <a:pPr marL="171450" indent="-171450">
              <a:buFontTx/>
              <a:buChar char="-"/>
            </a:pPr>
            <a:endParaRPr lang="pt-BR" dirty="0"/>
          </a:p>
          <a:p>
            <a:pPr marL="0" indent="0">
              <a:buFontTx/>
              <a:buNone/>
            </a:pPr>
            <a:r>
              <a:rPr lang="pt-BR" dirty="0"/>
              <a:t>DLP: </a:t>
            </a:r>
          </a:p>
          <a:p>
            <a:pPr marL="0" indent="0">
              <a:buFontTx/>
              <a:buNone/>
            </a:pPr>
            <a:endParaRPr lang="pt-BR" dirty="0"/>
          </a:p>
          <a:p>
            <a:pPr marL="171450" indent="-171450">
              <a:buFontTx/>
              <a:buChar char="-"/>
            </a:pPr>
            <a:r>
              <a:rPr lang="pt-BR" dirty="0"/>
              <a:t>Definição: solução para prevenir vazamento de informações e movimentação inadequadas de dados sensíveis ao negócio (número de cartões, informações estratégicas) através de monitoramento, detecção e bloqueio</a:t>
            </a:r>
          </a:p>
          <a:p>
            <a:pPr marL="171450" indent="-171450">
              <a:buFontTx/>
              <a:buChar char="-"/>
            </a:pPr>
            <a:endParaRPr lang="pt-BR" dirty="0"/>
          </a:p>
          <a:p>
            <a:pPr marL="171450" indent="-171450">
              <a:buFontTx/>
              <a:buChar char="-"/>
            </a:pPr>
            <a:r>
              <a:rPr lang="pt-BR" dirty="0"/>
              <a:t>Pode ser instalado em outras camadas da rede</a:t>
            </a:r>
          </a:p>
          <a:p>
            <a:pPr marL="171450" indent="-171450">
              <a:buFontTx/>
              <a:buChar char="-"/>
            </a:pPr>
            <a:endParaRPr lang="pt-BR" dirty="0"/>
          </a:p>
          <a:p>
            <a:pPr marL="171450" indent="-171450">
              <a:buFontTx/>
              <a:buChar char="-"/>
            </a:pPr>
            <a:r>
              <a:rPr lang="pt-BR" dirty="0"/>
              <a:t>Protege dados em várias etapas: em armazenamento, em transito ou em uso</a:t>
            </a:r>
          </a:p>
          <a:p>
            <a:pPr marL="171450" indent="-171450">
              <a:buFontTx/>
              <a:buChar char="-"/>
            </a:pPr>
            <a:endParaRPr lang="pt-BR" dirty="0"/>
          </a:p>
          <a:p>
            <a:pPr marL="171450" indent="-171450">
              <a:buFontTx/>
              <a:buChar char="-"/>
            </a:pPr>
            <a:r>
              <a:rPr lang="pt-BR" dirty="0"/>
              <a:t>Técnicas para identificar e classificar tipos de dados e advertir</a:t>
            </a:r>
          </a:p>
          <a:p>
            <a:pPr marL="171450" indent="-171450">
              <a:buFontTx/>
              <a:buChar char="-"/>
            </a:pPr>
            <a:endParaRPr lang="pt-BR" dirty="0"/>
          </a:p>
          <a:p>
            <a:pPr marL="171450" indent="-171450">
              <a:buFontTx/>
              <a:buChar char="-"/>
            </a:pPr>
            <a:r>
              <a:rPr lang="pt-BR" dirty="0"/>
              <a:t>Pode educar os colaboradores para manejar dados de forma cuidadosa</a:t>
            </a:r>
          </a:p>
          <a:p>
            <a:pPr marL="171450" indent="-171450">
              <a:buFontTx/>
              <a:buChar char="-"/>
            </a:pPr>
            <a:endParaRPr lang="pt-BR" dirty="0"/>
          </a:p>
          <a:p>
            <a:pPr marL="171450" indent="-171450">
              <a:buFontTx/>
              <a:buChar char="-"/>
            </a:pPr>
            <a:r>
              <a:rPr lang="pt-BR" dirty="0"/>
              <a:t>Protege dados em diversas mídias: e-mail, pen drives, dispositivos móveis, servidores de arquivos, IM, cloud </a:t>
            </a:r>
            <a:r>
              <a:rPr lang="pt-BR" dirty="0" err="1"/>
              <a:t>services</a:t>
            </a:r>
            <a:r>
              <a:rPr lang="pt-BR" dirty="0"/>
              <a:t>, OS clipboard e até mesmo impressora</a:t>
            </a:r>
          </a:p>
          <a:p>
            <a:pPr marL="171450" indent="-171450">
              <a:buFontTx/>
              <a:buChar char="-"/>
            </a:pPr>
            <a:endParaRPr lang="pt-BR" dirty="0"/>
          </a:p>
          <a:p>
            <a:pPr marL="171450" indent="-171450">
              <a:buFontTx/>
              <a:buChar char="-"/>
            </a:pPr>
            <a:endParaRPr lang="pt-BR" dirty="0"/>
          </a:p>
          <a:p>
            <a:pPr marL="0" indent="0">
              <a:buFontTx/>
              <a:buNone/>
            </a:pPr>
            <a:r>
              <a:rPr lang="pt-BR" dirty="0"/>
              <a:t>Segurança Física:</a:t>
            </a:r>
          </a:p>
          <a:p>
            <a:pPr marL="0" indent="0">
              <a:buFontTx/>
              <a:buNone/>
            </a:pPr>
            <a:endParaRPr lang="pt-BR" dirty="0"/>
          </a:p>
          <a:p>
            <a:pPr marL="171450" indent="-171450">
              <a:buFontTx/>
              <a:buChar char="-"/>
            </a:pPr>
            <a:r>
              <a:rPr lang="pt-BR" dirty="0"/>
              <a:t>O departamento de Cyber Security precisa se preocupar não somente com a segurança lógica mas também com a segurança física, de nada adianta você ter as melhores soluções e controles lógicos se você não protege seu data center fisicamente por exemplo. Muitas vezes essa responsabilidade é dividida com a área administrativa ou </a:t>
            </a:r>
            <a:r>
              <a:rPr lang="pt-BR" dirty="0" err="1"/>
              <a:t>facilities</a:t>
            </a:r>
            <a:r>
              <a:rPr lang="pt-BR" dirty="0"/>
              <a:t> da empresa</a:t>
            </a:r>
          </a:p>
          <a:p>
            <a:pPr marL="171450" indent="-171450">
              <a:buFontTx/>
              <a:buChar char="-"/>
            </a:pPr>
            <a:endParaRPr lang="pt-BR" dirty="0"/>
          </a:p>
          <a:p>
            <a:pPr marL="171450" indent="-171450">
              <a:buFontTx/>
              <a:buChar char="-"/>
            </a:pPr>
            <a:r>
              <a:rPr lang="pt-BR" dirty="0"/>
              <a:t>Objetivo: proteger e prevenir contra ameaças as dependências físicas de uma organização incluindo espionagem, sabotagem terrorismo, danos e roubos</a:t>
            </a:r>
          </a:p>
          <a:p>
            <a:pPr marL="171450" indent="-171450">
              <a:buFontTx/>
              <a:buChar char="-"/>
            </a:pPr>
            <a:endParaRPr lang="pt-BR" dirty="0"/>
          </a:p>
          <a:p>
            <a:pPr marL="171450" indent="-171450">
              <a:buFontTx/>
              <a:buChar char="-"/>
            </a:pPr>
            <a:r>
              <a:rPr lang="pt-BR" dirty="0"/>
              <a:t>Proteger o que? Ameaças como roubo e dano, a bens como pessoal (</a:t>
            </a:r>
            <a:r>
              <a:rPr lang="pt-BR" dirty="0" err="1"/>
              <a:t>Ex</a:t>
            </a:r>
            <a:r>
              <a:rPr lang="pt-BR" dirty="0"/>
              <a:t>: escritório da empresa) equipamentos (nos Data Centers e salas técnicas), instalações, materiais e informações</a:t>
            </a:r>
          </a:p>
          <a:p>
            <a:pPr marL="171450" indent="-171450">
              <a:buFontTx/>
              <a:buChar char="-"/>
            </a:pPr>
            <a:endParaRPr lang="pt-BR" dirty="0"/>
          </a:p>
          <a:p>
            <a:pPr marL="171450" indent="-171450">
              <a:buFontTx/>
              <a:buChar char="-"/>
            </a:pPr>
            <a:r>
              <a:rPr lang="pt-BR" dirty="0"/>
              <a:t>Soluções utilizadas: Câmeras de vigilância (para verificar quem esta acessando ou que aconteceu, quem cometeu o delito), controle de acesso, extintores de incêndio, detectores de fumaça, ar condicionado, </a:t>
            </a:r>
            <a:r>
              <a:rPr lang="pt-BR" dirty="0" err="1"/>
              <a:t>no-breaks</a:t>
            </a:r>
            <a:r>
              <a:rPr lang="pt-BR" dirty="0"/>
              <a:t> </a:t>
            </a:r>
            <a:r>
              <a:rPr lang="pt-BR" dirty="0" err="1"/>
              <a:t>cages</a:t>
            </a:r>
            <a:r>
              <a:rPr lang="pt-BR" dirty="0"/>
              <a:t>, segurança patrimoniais</a:t>
            </a:r>
          </a:p>
          <a:p>
            <a:pPr marL="0" indent="0">
              <a:buFontTx/>
              <a:buNone/>
            </a:pPr>
            <a:endParaRPr lang="pt-BR" dirty="0"/>
          </a:p>
          <a:p>
            <a:pPr marL="0" indent="0">
              <a:buFontTx/>
              <a:buNone/>
            </a:pPr>
            <a:r>
              <a:rPr lang="pt-BR" dirty="0"/>
              <a:t>- Boa tarde do trabalho do profissional de cyber Security é verificar se tem alguma falha nas instalações como por exemplo falta de câmeras ou ponto cego e auditar se somente pessoas autorizadas estão acessando áreas restritas como por exemplo a data center da empresa</a:t>
            </a:r>
          </a:p>
          <a:p>
            <a:pPr marL="0" indent="0">
              <a:buFontTx/>
              <a:buNone/>
            </a:pP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15</a:t>
            </a:fld>
            <a:endParaRPr lang="de-DE"/>
          </a:p>
        </p:txBody>
      </p:sp>
    </p:spTree>
    <p:extLst>
      <p:ext uri="{BB962C8B-B14F-4D97-AF65-F5344CB8AC3E}">
        <p14:creationId xmlns:p14="http://schemas.microsoft.com/office/powerpoint/2010/main" val="123913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SBC: </a:t>
            </a:r>
          </a:p>
          <a:p>
            <a:pPr marL="171450" indent="-171450">
              <a:buFontTx/>
              <a:buChar char="-"/>
            </a:pPr>
            <a:r>
              <a:rPr lang="pt-BR" dirty="0"/>
              <a:t>Proteção de trafego de voz (</a:t>
            </a:r>
            <a:r>
              <a:rPr lang="pt-BR" dirty="0" err="1"/>
              <a:t>Session</a:t>
            </a:r>
            <a:r>
              <a:rPr lang="pt-BR" dirty="0"/>
              <a:t> </a:t>
            </a:r>
            <a:r>
              <a:rPr lang="pt-BR" dirty="0" err="1"/>
              <a:t>Border</a:t>
            </a:r>
            <a:r>
              <a:rPr lang="pt-BR" dirty="0"/>
              <a:t> </a:t>
            </a:r>
            <a:r>
              <a:rPr lang="pt-BR" dirty="0" err="1"/>
              <a:t>Controller</a:t>
            </a:r>
            <a:r>
              <a:rPr lang="pt-BR" dirty="0"/>
              <a:t>)</a:t>
            </a:r>
          </a:p>
          <a:p>
            <a:pPr marL="171450" indent="-171450">
              <a:buFontTx/>
              <a:buChar char="-"/>
            </a:pPr>
            <a:endParaRPr lang="pt-BR" dirty="0"/>
          </a:p>
          <a:p>
            <a:pPr marL="171450" indent="-171450">
              <a:buFontTx/>
              <a:buChar char="-"/>
            </a:pPr>
            <a:r>
              <a:rPr lang="pt-BR" dirty="0"/>
              <a:t>Definição: Proteção de segurança para redes de voz principalmente protegendo o protocolo SIP (</a:t>
            </a:r>
            <a:r>
              <a:rPr lang="pt-BR" b="0" i="0" dirty="0" err="1">
                <a:solidFill>
                  <a:srgbClr val="040C28"/>
                </a:solidFill>
                <a:effectLst/>
                <a:latin typeface="Google Sans"/>
              </a:rPr>
              <a:t>Session</a:t>
            </a:r>
            <a:r>
              <a:rPr lang="pt-BR" b="0" i="0" dirty="0">
                <a:solidFill>
                  <a:srgbClr val="040C28"/>
                </a:solidFill>
                <a:effectLst/>
                <a:latin typeface="Google Sans"/>
              </a:rPr>
              <a:t> </a:t>
            </a:r>
            <a:r>
              <a:rPr lang="pt-BR" b="0" i="0" dirty="0" err="1">
                <a:solidFill>
                  <a:srgbClr val="040C28"/>
                </a:solidFill>
                <a:effectLst/>
                <a:latin typeface="Google Sans"/>
              </a:rPr>
              <a:t>Initiation</a:t>
            </a:r>
            <a:r>
              <a:rPr lang="pt-BR" b="0" i="0" dirty="0">
                <a:solidFill>
                  <a:srgbClr val="040C28"/>
                </a:solidFill>
                <a:effectLst/>
                <a:latin typeface="Google Sans"/>
              </a:rPr>
              <a:t> </a:t>
            </a:r>
            <a:r>
              <a:rPr lang="pt-BR" b="0" i="0" dirty="0" err="1">
                <a:solidFill>
                  <a:srgbClr val="040C28"/>
                </a:solidFill>
                <a:effectLst/>
                <a:latin typeface="Google Sans"/>
              </a:rPr>
              <a:t>Protocol</a:t>
            </a:r>
            <a:r>
              <a:rPr lang="pt-BR" b="0" i="0" dirty="0">
                <a:solidFill>
                  <a:srgbClr val="4D5156"/>
                </a:solidFill>
                <a:effectLst/>
                <a:latin typeface="Google Sans"/>
              </a:rPr>
              <a:t>) </a:t>
            </a:r>
            <a:r>
              <a:rPr lang="pt-BR" dirty="0"/>
              <a:t> utilizando em plataformas que usam VOIP (</a:t>
            </a:r>
            <a:r>
              <a:rPr lang="pt-BR" b="0" i="0" u="sng" dirty="0">
                <a:solidFill>
                  <a:srgbClr val="202124"/>
                </a:solidFill>
                <a:effectLst/>
                <a:latin typeface="arial" panose="020B0604020202020204" pitchFamily="34" charset="0"/>
              </a:rPr>
              <a:t>Voice over Internet </a:t>
            </a:r>
            <a:r>
              <a:rPr lang="pt-BR" b="0" i="0" u="sng" dirty="0" err="1">
                <a:solidFill>
                  <a:srgbClr val="202124"/>
                </a:solidFill>
                <a:effectLst/>
                <a:latin typeface="arial" panose="020B0604020202020204" pitchFamily="34" charset="0"/>
              </a:rPr>
              <a:t>Protocol</a:t>
            </a:r>
            <a:r>
              <a:rPr lang="pt-BR" b="0" i="0" dirty="0">
                <a:solidFill>
                  <a:srgbClr val="202124"/>
                </a:solidFill>
                <a:effectLst/>
                <a:latin typeface="arial" panose="020B0604020202020204" pitchFamily="34" charset="0"/>
              </a:rPr>
              <a:t>.)</a:t>
            </a:r>
            <a:endParaRPr lang="pt-BR" dirty="0"/>
          </a:p>
          <a:p>
            <a:pPr marL="171450" indent="-171450">
              <a:buFontTx/>
              <a:buChar char="-"/>
            </a:pPr>
            <a:endParaRPr lang="pt-BR" dirty="0"/>
          </a:p>
          <a:p>
            <a:pPr marL="171450" indent="-171450">
              <a:buFontTx/>
              <a:buChar char="-"/>
            </a:pPr>
            <a:r>
              <a:rPr lang="pt-BR" dirty="0"/>
              <a:t>Protege ligações que podem conter dados sensíveis como por exemplo número de cartão de créditos</a:t>
            </a:r>
          </a:p>
          <a:p>
            <a:pPr marL="171450" indent="-171450">
              <a:buFontTx/>
              <a:buChar char="-"/>
            </a:pPr>
            <a:endParaRPr lang="pt-BR" dirty="0"/>
          </a:p>
          <a:p>
            <a:pPr marL="171450" indent="-171450">
              <a:buFontTx/>
              <a:buChar char="-"/>
            </a:pPr>
            <a:r>
              <a:rPr lang="pt-BR" dirty="0"/>
              <a:t>Principais proteções: ACL, ataques DDoS, gerencia sessões SIP evitando fraudes e taxas com ligações, criptografia de sinalização</a:t>
            </a:r>
          </a:p>
          <a:p>
            <a:pPr marL="171450" indent="-171450">
              <a:buFontTx/>
              <a:buChar char="-"/>
            </a:pPr>
            <a:endParaRPr lang="pt-BR" dirty="0"/>
          </a:p>
          <a:p>
            <a:pPr marL="171450" indent="-171450">
              <a:buFontTx/>
              <a:buChar char="-"/>
            </a:pPr>
            <a:r>
              <a:rPr lang="pt-BR" dirty="0"/>
              <a:t>Também pode servir para interconectar diferentes sistemas com diferentes sinalizações de telefonia de forma segura</a:t>
            </a:r>
          </a:p>
          <a:p>
            <a:pPr marL="171450" indent="-171450">
              <a:buFontTx/>
              <a:buChar char="-"/>
            </a:pPr>
            <a:endParaRPr lang="pt-BR" dirty="0"/>
          </a:p>
          <a:p>
            <a:pPr marL="171450" indent="-171450">
              <a:buFontTx/>
              <a:buChar char="-"/>
            </a:pPr>
            <a:endParaRPr lang="pt-BR" dirty="0"/>
          </a:p>
          <a:p>
            <a:pPr marL="0" indent="0">
              <a:buFontTx/>
              <a:buNone/>
            </a:pPr>
            <a:r>
              <a:rPr lang="pt-BR" dirty="0"/>
              <a:t>Mobile Security/MDM:</a:t>
            </a:r>
          </a:p>
          <a:p>
            <a:pPr marL="0" indent="0">
              <a:buFontTx/>
              <a:buNone/>
            </a:pPr>
            <a:endParaRPr lang="pt-BR" dirty="0"/>
          </a:p>
          <a:p>
            <a:pPr marL="171450" indent="-171450">
              <a:buFontTx/>
              <a:buChar char="-"/>
            </a:pPr>
            <a:r>
              <a:rPr lang="pt-BR" dirty="0"/>
              <a:t>Definição: solução de segurança e gerenciamento de dispositivos móveis que certifica que os dispositivos que acessam os sistemas de uma empresa seguem a política de segurança</a:t>
            </a:r>
          </a:p>
          <a:p>
            <a:pPr marL="171450" indent="-171450">
              <a:buFontTx/>
              <a:buChar char="-"/>
            </a:pPr>
            <a:endParaRPr lang="pt-BR" dirty="0"/>
          </a:p>
          <a:p>
            <a:pPr marL="171450" indent="-171450">
              <a:buFontTx/>
              <a:buChar char="-"/>
            </a:pPr>
            <a:r>
              <a:rPr lang="pt-BR" dirty="0"/>
              <a:t>Quais requisitos de segurança podem ser checados/aplicados? </a:t>
            </a:r>
          </a:p>
          <a:p>
            <a:pPr marL="171450" indent="-171450">
              <a:buFont typeface="Wingdings" panose="05000000000000000000" pitchFamily="2" charset="2"/>
              <a:buChar char="§"/>
            </a:pPr>
            <a:r>
              <a:rPr lang="pt-BR" dirty="0"/>
              <a:t>Aplicativos permitidos </a:t>
            </a:r>
          </a:p>
          <a:p>
            <a:pPr marL="171450" indent="-171450">
              <a:buFont typeface="Wingdings" panose="05000000000000000000" pitchFamily="2" charset="2"/>
              <a:buChar char="§"/>
            </a:pPr>
            <a:r>
              <a:rPr lang="pt-BR" dirty="0"/>
              <a:t>Versão de Sistemas Operacional e Patchs</a:t>
            </a:r>
          </a:p>
          <a:p>
            <a:pPr marL="171450" indent="-171450">
              <a:buFont typeface="Wingdings" panose="05000000000000000000" pitchFamily="2" charset="2"/>
              <a:buChar char="§"/>
            </a:pPr>
            <a:r>
              <a:rPr lang="pt-BR" dirty="0"/>
              <a:t>Gerenciar atualizações </a:t>
            </a:r>
          </a:p>
          <a:p>
            <a:pPr marL="171450" indent="-171450">
              <a:buFont typeface="Wingdings" panose="05000000000000000000" pitchFamily="2" charset="2"/>
              <a:buChar char="§"/>
            </a:pPr>
            <a:r>
              <a:rPr lang="pt-BR" dirty="0" err="1"/>
              <a:t>Wipe</a:t>
            </a:r>
            <a:r>
              <a:rPr lang="pt-BR" dirty="0"/>
              <a:t> de dispositivos</a:t>
            </a:r>
          </a:p>
          <a:p>
            <a:pPr marL="171450" indent="-171450">
              <a:buFont typeface="Wingdings" panose="05000000000000000000" pitchFamily="2" charset="2"/>
              <a:buChar char="§"/>
            </a:pPr>
            <a:r>
              <a:rPr lang="pt-BR" dirty="0"/>
              <a:t>Isolar dados corporativos de dados pessoais</a:t>
            </a:r>
          </a:p>
          <a:p>
            <a:pPr marL="171450" indent="-171450">
              <a:buFont typeface="Wingdings" panose="05000000000000000000" pitchFamily="2" charset="2"/>
              <a:buChar char="§"/>
            </a:pPr>
            <a:r>
              <a:rPr lang="pt-BR" dirty="0"/>
              <a:t>Se possui as políticas aplicadas</a:t>
            </a:r>
          </a:p>
          <a:p>
            <a:pPr marL="171450" indent="-171450">
              <a:buFont typeface="Wingdings" panose="05000000000000000000" pitchFamily="2" charset="2"/>
              <a:buChar char="§"/>
            </a:pPr>
            <a:r>
              <a:rPr lang="pt-BR" dirty="0"/>
              <a:t>Se o dispositivos tem criptografia habilitada</a:t>
            </a:r>
          </a:p>
          <a:p>
            <a:pPr marL="171450" indent="-171450">
              <a:buFont typeface="Wingdings" panose="05000000000000000000" pitchFamily="2" charset="2"/>
              <a:buChar char="§"/>
            </a:pPr>
            <a:r>
              <a:rPr lang="pt-BR" dirty="0"/>
              <a:t>Monitoramento e rastreamento do equipamento</a:t>
            </a:r>
          </a:p>
          <a:p>
            <a:pPr marL="171450" indent="-171450">
              <a:buFont typeface="Wingdings" panose="05000000000000000000" pitchFamily="2" charset="2"/>
              <a:buChar char="§"/>
            </a:pPr>
            <a:endParaRPr lang="pt-BR" dirty="0"/>
          </a:p>
          <a:p>
            <a:pPr marL="171450" indent="-171450">
              <a:buFont typeface="Wingdings" panose="05000000000000000000" pitchFamily="2" charset="2"/>
              <a:buChar char="§"/>
            </a:pPr>
            <a:endParaRPr lang="pt-BR" dirty="0"/>
          </a:p>
          <a:p>
            <a:pPr marL="0" indent="0">
              <a:buFont typeface="Wingdings" panose="05000000000000000000" pitchFamily="2" charset="2"/>
              <a:buNone/>
            </a:pPr>
            <a:r>
              <a:rPr lang="pt-BR" dirty="0"/>
              <a:t>Proxy:</a:t>
            </a:r>
          </a:p>
          <a:p>
            <a:pPr marL="0" indent="0">
              <a:buFont typeface="Wingdings" panose="05000000000000000000" pitchFamily="2" charset="2"/>
              <a:buNone/>
            </a:pPr>
            <a:endParaRPr lang="pt-BR" dirty="0"/>
          </a:p>
          <a:p>
            <a:pPr marL="171450" indent="-171450">
              <a:buFontTx/>
              <a:buChar char="-"/>
            </a:pPr>
            <a:r>
              <a:rPr lang="pt-BR" dirty="0"/>
              <a:t>Definição: solução de segurança que monitora a navegação e/ou acesso a web bloqueando conteúdos maliciosos ou impróprios </a:t>
            </a:r>
          </a:p>
          <a:p>
            <a:pPr marL="171450" indent="-171450">
              <a:buFontTx/>
              <a:buChar char="-"/>
            </a:pPr>
            <a:endParaRPr lang="pt-BR" dirty="0"/>
          </a:p>
          <a:p>
            <a:pPr marL="171450" indent="-171450">
              <a:buFontTx/>
              <a:buChar char="-"/>
            </a:pPr>
            <a:r>
              <a:rPr lang="pt-BR" dirty="0"/>
              <a:t>Virtual </a:t>
            </a:r>
            <a:r>
              <a:rPr lang="pt-BR" dirty="0" err="1"/>
              <a:t>appliance</a:t>
            </a:r>
            <a:r>
              <a:rPr lang="pt-BR" dirty="0"/>
              <a:t>  é o tipo mais comum de implementação mas pode também estar agregado a um firewall UTM (</a:t>
            </a:r>
            <a:r>
              <a:rPr lang="pt-BR" dirty="0" err="1"/>
              <a:t>Unified</a:t>
            </a:r>
            <a:r>
              <a:rPr lang="pt-BR" dirty="0"/>
              <a:t> </a:t>
            </a:r>
            <a:r>
              <a:rPr lang="pt-BR" dirty="0" err="1"/>
              <a:t>threat</a:t>
            </a:r>
            <a:r>
              <a:rPr lang="pt-BR" dirty="0"/>
              <a:t> management/Gerenciamento Unificado de </a:t>
            </a:r>
            <a:r>
              <a:rPr lang="pt-BR" dirty="0" err="1"/>
              <a:t>ameças</a:t>
            </a:r>
            <a:r>
              <a:rPr lang="pt-BR" dirty="0"/>
              <a:t>.</a:t>
            </a:r>
          </a:p>
          <a:p>
            <a:pPr marL="171450" indent="-171450">
              <a:buFontTx/>
              <a:buChar char="-"/>
            </a:pPr>
            <a:endParaRPr lang="pt-BR" dirty="0"/>
          </a:p>
          <a:p>
            <a:pPr marL="171450" indent="-171450">
              <a:buFontTx/>
              <a:buChar char="-"/>
            </a:pPr>
            <a:r>
              <a:rPr lang="pt-BR" dirty="0"/>
              <a:t>Método: utiliza uma base de dados mantidos por fabricantes classificando a categoria e reputação de websites</a:t>
            </a:r>
          </a:p>
          <a:p>
            <a:pPr marL="171450" indent="-171450">
              <a:buFontTx/>
              <a:buChar char="-"/>
            </a:pPr>
            <a:endParaRPr lang="pt-BR" dirty="0"/>
          </a:p>
          <a:p>
            <a:pPr marL="171450" indent="-171450">
              <a:buFontTx/>
              <a:buChar char="-"/>
            </a:pPr>
            <a:r>
              <a:rPr lang="pt-BR" dirty="0"/>
              <a:t>Faz varreduras por malwares</a:t>
            </a:r>
          </a:p>
          <a:p>
            <a:pPr marL="171450" indent="-171450">
              <a:buFontTx/>
              <a:buChar char="-"/>
            </a:pPr>
            <a:endParaRPr lang="pt-BR" dirty="0"/>
          </a:p>
          <a:p>
            <a:pPr marL="171450" indent="-171450">
              <a:buFontTx/>
              <a:buChar char="-"/>
            </a:pPr>
            <a:r>
              <a:rPr lang="pt-BR" dirty="0"/>
              <a:t>Pode ser usado também para manter a produtividade da força de trabalho de uma empresa</a:t>
            </a:r>
          </a:p>
          <a:p>
            <a:pPr marL="171450" indent="-171450">
              <a:buFontTx/>
              <a:buChar char="-"/>
            </a:pPr>
            <a:endParaRPr lang="pt-BR" dirty="0"/>
          </a:p>
          <a:p>
            <a:pPr marL="171450" indent="-171450">
              <a:buFontTx/>
              <a:buChar char="-"/>
            </a:pPr>
            <a:endParaRPr lang="pt-BR" dirty="0"/>
          </a:p>
          <a:p>
            <a:pPr marL="0" indent="0">
              <a:buFontTx/>
              <a:buNone/>
            </a:pPr>
            <a:r>
              <a:rPr lang="pt-BR" dirty="0"/>
              <a:t>NAC (Networking </a:t>
            </a:r>
            <a:r>
              <a:rPr lang="pt-BR" dirty="0" err="1"/>
              <a:t>acess</a:t>
            </a:r>
            <a:r>
              <a:rPr lang="pt-BR" dirty="0"/>
              <a:t> </a:t>
            </a:r>
            <a:r>
              <a:rPr lang="pt-BR" dirty="0" err="1"/>
              <a:t>control</a:t>
            </a:r>
            <a:r>
              <a:rPr lang="pt-BR" dirty="0"/>
              <a:t>):</a:t>
            </a:r>
          </a:p>
          <a:p>
            <a:pPr marL="0" indent="0">
              <a:buFontTx/>
              <a:buNone/>
            </a:pPr>
            <a:endParaRPr lang="pt-BR" dirty="0"/>
          </a:p>
          <a:p>
            <a:pPr marL="171450" indent="-171450">
              <a:buFontTx/>
              <a:buChar char="-"/>
            </a:pPr>
            <a:r>
              <a:rPr lang="pt-BR" dirty="0"/>
              <a:t>Definição: Solução de segurança que se propõe a verificar a conformidade do </a:t>
            </a:r>
            <a:r>
              <a:rPr lang="pt-BR" dirty="0" err="1"/>
              <a:t>endpoint</a:t>
            </a:r>
            <a:r>
              <a:rPr lang="pt-BR" dirty="0"/>
              <a:t> como antivírus, IPS, análise de vulnerabilidade, autenticação e aplicação de políticas de segurança</a:t>
            </a:r>
          </a:p>
          <a:p>
            <a:pPr marL="171450" indent="-171450">
              <a:buFontTx/>
              <a:buChar char="-"/>
            </a:pPr>
            <a:endParaRPr lang="pt-BR" dirty="0"/>
          </a:p>
          <a:p>
            <a:pPr marL="171450" indent="-171450">
              <a:buFontTx/>
              <a:buChar char="-"/>
            </a:pPr>
            <a:r>
              <a:rPr lang="pt-BR" dirty="0"/>
              <a:t>Analisa se um dispositivo esta saudável para por exemplo decidir se permite a conexão a rede</a:t>
            </a:r>
          </a:p>
          <a:p>
            <a:pPr marL="171450" indent="-171450">
              <a:buFontTx/>
              <a:buChar char="-"/>
            </a:pPr>
            <a:endParaRPr lang="pt-BR" dirty="0"/>
          </a:p>
          <a:p>
            <a:pPr marL="171450" indent="-171450">
              <a:buFontTx/>
              <a:buChar char="-"/>
            </a:pPr>
            <a:r>
              <a:rPr lang="pt-BR" dirty="0"/>
              <a:t>Permite rastrear uma conexão, quando aconteceu, que IP usava, que usuário estava logado</a:t>
            </a:r>
          </a:p>
          <a:p>
            <a:pPr marL="171450" indent="-171450">
              <a:buFontTx/>
              <a:buChar char="-"/>
            </a:pPr>
            <a:endParaRPr lang="pt-BR" dirty="0"/>
          </a:p>
          <a:p>
            <a:pPr marL="171450" indent="-171450">
              <a:buFontTx/>
              <a:buChar char="-"/>
            </a:pPr>
            <a:r>
              <a:rPr lang="pt-BR" dirty="0"/>
              <a:t>Uso comum é verificar se o dispositivo esta autorizado a conectar em uma rede</a:t>
            </a:r>
          </a:p>
          <a:p>
            <a:pPr marL="171450" indent="-171450">
              <a:buFontTx/>
              <a:buChar char="-"/>
            </a:pPr>
            <a:endParaRPr lang="pt-BR" dirty="0"/>
          </a:p>
          <a:p>
            <a:pPr marL="171450" indent="-171450">
              <a:buFontTx/>
              <a:buChar char="-"/>
            </a:pPr>
            <a:r>
              <a:rPr lang="pt-BR" dirty="0"/>
              <a:t>Faz a verificação de </a:t>
            </a:r>
            <a:r>
              <a:rPr lang="pt-BR" dirty="0" err="1"/>
              <a:t>pre</a:t>
            </a:r>
            <a:r>
              <a:rPr lang="pt-BR" dirty="0"/>
              <a:t>-admissão e pós –admissão</a:t>
            </a:r>
          </a:p>
          <a:p>
            <a:pPr marL="0" indent="0">
              <a:buFontTx/>
              <a:buNone/>
            </a:pPr>
            <a:endParaRPr lang="pt-BR" dirty="0"/>
          </a:p>
          <a:p>
            <a:pPr marL="0" indent="0">
              <a:buFontTx/>
              <a:buNone/>
            </a:pPr>
            <a:endParaRPr lang="pt-BR" dirty="0"/>
          </a:p>
          <a:p>
            <a:pPr marL="0" indent="0">
              <a:buFontTx/>
              <a:buNone/>
            </a:pPr>
            <a:r>
              <a:rPr lang="pt-BR" dirty="0"/>
              <a:t>Wireless Security:</a:t>
            </a:r>
          </a:p>
          <a:p>
            <a:pPr marL="0" indent="0">
              <a:buFontTx/>
              <a:buNone/>
            </a:pPr>
            <a:endParaRPr lang="pt-BR" dirty="0"/>
          </a:p>
          <a:p>
            <a:pPr marL="171450" indent="-171450">
              <a:buFontTx/>
              <a:buChar char="-"/>
            </a:pPr>
            <a:r>
              <a:rPr lang="pt-BR" dirty="0"/>
              <a:t>Segurança em rede wireless pode ser protegida por soluções como WIPS e por práticas de aplicar políticas fortes de segurança;</a:t>
            </a:r>
          </a:p>
          <a:p>
            <a:pPr marL="171450" indent="-171450">
              <a:buFontTx/>
              <a:buChar char="-"/>
            </a:pPr>
            <a:endParaRPr lang="pt-BR" dirty="0"/>
          </a:p>
          <a:p>
            <a:pPr marL="171450" indent="-171450">
              <a:buFontTx/>
              <a:buChar char="-"/>
            </a:pPr>
            <a:r>
              <a:rPr lang="pt-BR" dirty="0"/>
              <a:t>Tipos de ameaça cobertos pelo WIPS:</a:t>
            </a:r>
          </a:p>
          <a:p>
            <a:pPr marL="171450" indent="-171450">
              <a:buFont typeface="Wingdings" panose="05000000000000000000" pitchFamily="2" charset="2"/>
              <a:buChar char="§"/>
            </a:pPr>
            <a:r>
              <a:rPr lang="pt-BR" dirty="0"/>
              <a:t>Rogue </a:t>
            </a:r>
            <a:r>
              <a:rPr lang="pt-BR" dirty="0" err="1"/>
              <a:t>access</a:t>
            </a:r>
            <a:r>
              <a:rPr lang="pt-BR" dirty="0"/>
              <a:t> points</a:t>
            </a:r>
          </a:p>
          <a:p>
            <a:pPr marL="171450" indent="-171450">
              <a:buFont typeface="Wingdings" panose="05000000000000000000" pitchFamily="2" charset="2"/>
              <a:buChar char="§"/>
            </a:pPr>
            <a:r>
              <a:rPr lang="pt-BR" dirty="0"/>
              <a:t>Access Point Mal configurado</a:t>
            </a:r>
          </a:p>
          <a:p>
            <a:pPr marL="171450" indent="-171450">
              <a:buFont typeface="Wingdings" panose="05000000000000000000" pitchFamily="2" charset="2"/>
              <a:buChar char="§"/>
            </a:pPr>
            <a:r>
              <a:rPr lang="pt-BR" dirty="0"/>
              <a:t>Associação não autorizada </a:t>
            </a:r>
          </a:p>
          <a:p>
            <a:pPr marL="171450" indent="-171450">
              <a:buFont typeface="Wingdings" panose="05000000000000000000" pitchFamily="2" charset="2"/>
              <a:buChar char="§"/>
            </a:pPr>
            <a:r>
              <a:rPr lang="pt-BR" dirty="0"/>
              <a:t>Ataque </a:t>
            </a:r>
            <a:r>
              <a:rPr lang="pt-BR" dirty="0" err="1"/>
              <a:t>man</a:t>
            </a:r>
            <a:r>
              <a:rPr lang="pt-BR" dirty="0"/>
              <a:t> in </a:t>
            </a:r>
            <a:r>
              <a:rPr lang="pt-BR" dirty="0" err="1"/>
              <a:t>the</a:t>
            </a:r>
            <a:r>
              <a:rPr lang="pt-BR" dirty="0"/>
              <a:t> Middle</a:t>
            </a:r>
          </a:p>
          <a:p>
            <a:pPr marL="171450" indent="-171450">
              <a:buFont typeface="Wingdings" panose="05000000000000000000" pitchFamily="2" charset="2"/>
              <a:buChar char="§"/>
            </a:pPr>
            <a:r>
              <a:rPr lang="pt-BR" dirty="0"/>
              <a:t>MAC </a:t>
            </a:r>
            <a:r>
              <a:rPr lang="pt-BR" dirty="0" err="1"/>
              <a:t>spoofing</a:t>
            </a:r>
            <a:endParaRPr lang="pt-BR" dirty="0"/>
          </a:p>
          <a:p>
            <a:pPr marL="171450" indent="-171450">
              <a:buFont typeface="Wingdings" panose="05000000000000000000" pitchFamily="2" charset="2"/>
              <a:buChar char="§"/>
            </a:pPr>
            <a:r>
              <a:rPr lang="pt-BR" dirty="0"/>
              <a:t>Ataque de </a:t>
            </a:r>
            <a:r>
              <a:rPr lang="pt-BR" dirty="0" err="1"/>
              <a:t>DdoS</a:t>
            </a:r>
            <a:endParaRPr lang="pt-BR" dirty="0"/>
          </a:p>
          <a:p>
            <a:pPr marL="171450" indent="-171450">
              <a:buFont typeface="Wingdings" panose="05000000000000000000" pitchFamily="2" charset="2"/>
              <a:buChar char="§"/>
            </a:pPr>
            <a:endParaRPr lang="pt-BR" dirty="0"/>
          </a:p>
          <a:p>
            <a:pPr marL="171450" indent="-171450">
              <a:buFontTx/>
              <a:buChar char="-"/>
            </a:pPr>
            <a:r>
              <a:rPr lang="pt-BR" dirty="0"/>
              <a:t>Práticas de segurança em rede wireless: Ocultar SSIP</a:t>
            </a:r>
          </a:p>
          <a:p>
            <a:pPr marL="171450" indent="-171450">
              <a:buFontTx/>
              <a:buChar char="-"/>
            </a:pPr>
            <a:endParaRPr lang="pt-BR" dirty="0"/>
          </a:p>
          <a:p>
            <a:pPr marL="171450" indent="-171450">
              <a:buFontTx/>
              <a:buChar char="-"/>
            </a:pPr>
            <a:r>
              <a:rPr lang="pt-BR" dirty="0"/>
              <a:t>Filtrar </a:t>
            </a:r>
            <a:r>
              <a:rPr lang="pt-BR" dirty="0" err="1"/>
              <a:t>MACs</a:t>
            </a:r>
            <a:r>
              <a:rPr lang="pt-BR" dirty="0"/>
              <a:t> </a:t>
            </a:r>
          </a:p>
          <a:p>
            <a:pPr marL="171450" indent="-171450">
              <a:buFontTx/>
              <a:buChar char="-"/>
            </a:pPr>
            <a:endParaRPr lang="pt-BR" dirty="0"/>
          </a:p>
          <a:p>
            <a:pPr marL="171450" indent="-171450">
              <a:buFontTx/>
              <a:buChar char="-"/>
            </a:pPr>
            <a:r>
              <a:rPr lang="pt-BR" dirty="0"/>
              <a:t>Protocolos seguros de criptografia</a:t>
            </a:r>
          </a:p>
          <a:p>
            <a:pPr marL="171450" indent="-171450">
              <a:buFontTx/>
              <a:buChar char="-"/>
            </a:pPr>
            <a:endParaRPr lang="pt-BR" dirty="0"/>
          </a:p>
          <a:p>
            <a:pPr marL="171450" indent="-171450">
              <a:buFontTx/>
              <a:buChar char="-"/>
            </a:pPr>
            <a:r>
              <a:rPr lang="pt-BR" dirty="0"/>
              <a:t>Autenticação por certificado</a:t>
            </a:r>
          </a:p>
          <a:p>
            <a:pPr marL="171450" indent="-171450">
              <a:buFontTx/>
              <a:buChar char="-"/>
            </a:pPr>
            <a:endParaRPr lang="pt-BR" dirty="0"/>
          </a:p>
          <a:p>
            <a:pPr marL="171450" indent="-171450">
              <a:buFontTx/>
              <a:buChar char="-"/>
            </a:pPr>
            <a:endParaRPr lang="pt-BR" dirty="0"/>
          </a:p>
          <a:p>
            <a:pPr marL="0" indent="0">
              <a:buFontTx/>
              <a:buNone/>
            </a:pPr>
            <a:r>
              <a:rPr lang="pt-BR" dirty="0"/>
              <a:t>Remote Access Security:</a:t>
            </a:r>
          </a:p>
          <a:p>
            <a:pPr marL="0" indent="0">
              <a:buFontTx/>
              <a:buNone/>
            </a:pPr>
            <a:endParaRPr lang="pt-BR" dirty="0"/>
          </a:p>
          <a:p>
            <a:pPr marL="171450" indent="-171450">
              <a:buFontTx/>
              <a:buChar char="-"/>
            </a:pPr>
            <a:r>
              <a:rPr lang="pt-BR" dirty="0"/>
              <a:t>VPN cliente</a:t>
            </a:r>
          </a:p>
          <a:p>
            <a:pPr marL="171450" indent="-171450">
              <a:buFontTx/>
              <a:buChar char="-"/>
            </a:pPr>
            <a:endParaRPr lang="pt-BR" dirty="0"/>
          </a:p>
          <a:p>
            <a:pPr marL="171450" indent="-171450">
              <a:buFontTx/>
              <a:buChar char="-"/>
            </a:pPr>
            <a:r>
              <a:rPr lang="pt-BR" dirty="0"/>
              <a:t>Single </a:t>
            </a:r>
            <a:r>
              <a:rPr lang="pt-BR" dirty="0" err="1"/>
              <a:t>sign-on</a:t>
            </a:r>
            <a:r>
              <a:rPr lang="pt-BR" dirty="0"/>
              <a:t> (SSO)</a:t>
            </a:r>
          </a:p>
          <a:p>
            <a:pPr marL="171450" indent="-171450">
              <a:buFontTx/>
              <a:buChar char="-"/>
            </a:pPr>
            <a:endParaRPr lang="pt-BR" dirty="0"/>
          </a:p>
          <a:p>
            <a:pPr marL="171450" indent="-171450">
              <a:buFontTx/>
              <a:buChar char="-"/>
            </a:pPr>
            <a:r>
              <a:rPr lang="pt-BR" dirty="0"/>
              <a:t>PAM (</a:t>
            </a:r>
            <a:r>
              <a:rPr lang="pt-BR" dirty="0" err="1"/>
              <a:t>Privileged</a:t>
            </a:r>
            <a:r>
              <a:rPr lang="pt-BR" dirty="0"/>
              <a:t> </a:t>
            </a:r>
            <a:r>
              <a:rPr lang="pt-BR" dirty="0" err="1"/>
              <a:t>access</a:t>
            </a:r>
            <a:r>
              <a:rPr lang="pt-BR" dirty="0"/>
              <a:t> management)</a:t>
            </a:r>
          </a:p>
          <a:p>
            <a:pPr marL="171450" indent="-171450">
              <a:buFontTx/>
              <a:buChar char="-"/>
            </a:pPr>
            <a:endParaRPr lang="pt-BR" dirty="0"/>
          </a:p>
          <a:p>
            <a:pPr marL="171450" indent="-171450">
              <a:buFontTx/>
              <a:buChar char="-"/>
            </a:pPr>
            <a:r>
              <a:rPr lang="pt-BR" dirty="0"/>
              <a:t>VDI (Virtual Desktop </a:t>
            </a:r>
            <a:r>
              <a:rPr lang="pt-BR" dirty="0" err="1"/>
              <a:t>Infrastructure</a:t>
            </a:r>
            <a:r>
              <a:rPr lang="pt-BR" dirty="0"/>
              <a:t>) ou </a:t>
            </a:r>
            <a:r>
              <a:rPr lang="pt-BR" dirty="0" err="1"/>
              <a:t>DaaS</a:t>
            </a:r>
            <a:r>
              <a:rPr lang="pt-BR" dirty="0"/>
              <a:t> (Desktop as Service)</a:t>
            </a:r>
          </a:p>
          <a:p>
            <a:pPr marL="171450" indent="-171450">
              <a:buFontTx/>
              <a:buChar char="-"/>
            </a:pPr>
            <a:endParaRPr lang="pt-BR" dirty="0"/>
          </a:p>
          <a:p>
            <a:pPr marL="171450" indent="-171450">
              <a:buFontTx/>
              <a:buChar char="-"/>
            </a:pPr>
            <a:r>
              <a:rPr lang="pt-BR" dirty="0"/>
              <a:t>Soluções zero </a:t>
            </a:r>
            <a:r>
              <a:rPr lang="pt-BR" dirty="0" err="1"/>
              <a:t>trust</a:t>
            </a:r>
            <a:endParaRPr lang="pt-BR" dirty="0"/>
          </a:p>
          <a:p>
            <a:pPr marL="0" indent="0">
              <a:buFontTx/>
              <a:buNone/>
            </a:pPr>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17</a:t>
            </a:fld>
            <a:endParaRPr lang="de-DE"/>
          </a:p>
        </p:txBody>
      </p:sp>
    </p:spTree>
    <p:extLst>
      <p:ext uri="{BB962C8B-B14F-4D97-AF65-F5344CB8AC3E}">
        <p14:creationId xmlns:p14="http://schemas.microsoft.com/office/powerpoint/2010/main" val="4152311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CaP/ETS | 2023-07-05</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7.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43.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42.png"/><Relationship Id="rId9" Type="http://schemas.openxmlformats.org/officeDocument/2006/relationships/image" Target="../media/image61.sv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74.svg"/><Relationship Id="rId18" Type="http://schemas.openxmlformats.org/officeDocument/2006/relationships/image" Target="../media/image54.png"/><Relationship Id="rId26" Type="http://schemas.openxmlformats.org/officeDocument/2006/relationships/image" Target="../media/image85.png"/><Relationship Id="rId3" Type="http://schemas.openxmlformats.org/officeDocument/2006/relationships/image" Target="../media/image68.png"/><Relationship Id="rId21" Type="http://schemas.openxmlformats.org/officeDocument/2006/relationships/image" Target="../media/image80.svg"/><Relationship Id="rId7" Type="http://schemas.openxmlformats.org/officeDocument/2006/relationships/image" Target="../media/image30.pn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4.svg"/><Relationship Id="rId2" Type="http://schemas.openxmlformats.org/officeDocument/2006/relationships/notesSlide" Target="../notesSlides/notesSlide7.xml"/><Relationship Id="rId16" Type="http://schemas.openxmlformats.org/officeDocument/2006/relationships/image" Target="../media/image77.png"/><Relationship Id="rId20" Type="http://schemas.openxmlformats.org/officeDocument/2006/relationships/image" Target="../media/image79.png"/><Relationship Id="rId29" Type="http://schemas.openxmlformats.org/officeDocument/2006/relationships/image" Target="../media/image88.svg"/><Relationship Id="rId1" Type="http://schemas.openxmlformats.org/officeDocument/2006/relationships/slideLayout" Target="../slideLayouts/slideLayout17.xml"/><Relationship Id="rId6" Type="http://schemas.openxmlformats.org/officeDocument/2006/relationships/image" Target="../media/image53.svg"/><Relationship Id="rId11" Type="http://schemas.openxmlformats.org/officeDocument/2006/relationships/image" Target="../media/image72.svg"/><Relationship Id="rId24" Type="http://schemas.openxmlformats.org/officeDocument/2006/relationships/image" Target="../media/image83.png"/><Relationship Id="rId5" Type="http://schemas.openxmlformats.org/officeDocument/2006/relationships/image" Target="../media/image52.png"/><Relationship Id="rId15" Type="http://schemas.openxmlformats.org/officeDocument/2006/relationships/image" Target="../media/image76.svg"/><Relationship Id="rId23" Type="http://schemas.openxmlformats.org/officeDocument/2006/relationships/image" Target="../media/image82.svg"/><Relationship Id="rId28" Type="http://schemas.openxmlformats.org/officeDocument/2006/relationships/image" Target="../media/image87.png"/><Relationship Id="rId10" Type="http://schemas.openxmlformats.org/officeDocument/2006/relationships/image" Target="../media/image71.png"/><Relationship Id="rId19" Type="http://schemas.openxmlformats.org/officeDocument/2006/relationships/image" Target="../media/image55.svg"/><Relationship Id="rId4" Type="http://schemas.openxmlformats.org/officeDocument/2006/relationships/image" Target="../media/image69.sv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1.png"/><Relationship Id="rId27" Type="http://schemas.openxmlformats.org/officeDocument/2006/relationships/image" Target="../media/image86.svg"/></Relationships>
</file>

<file path=ppt/slides/_rels/slide15.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slides/_rels/slide1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7.xml"/><Relationship Id="rId5" Type="http://schemas.openxmlformats.org/officeDocument/2006/relationships/image" Target="../media/image104.svg"/><Relationship Id="rId4"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9.xml"/><Relationship Id="rId16" Type="http://schemas.openxmlformats.org/officeDocument/2006/relationships/image" Target="../media/image118.svg"/><Relationship Id="rId1" Type="http://schemas.openxmlformats.org/officeDocument/2006/relationships/slideLayout" Target="../slideLayouts/slideLayout17.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10.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30.svg"/><Relationship Id="rId11" Type="http://schemas.openxmlformats.org/officeDocument/2006/relationships/image" Target="../media/image109.png"/><Relationship Id="rId5" Type="http://schemas.openxmlformats.org/officeDocument/2006/relationships/image" Target="../media/image129.png"/><Relationship Id="rId10" Type="http://schemas.openxmlformats.org/officeDocument/2006/relationships/image" Target="../media/image134.svg"/><Relationship Id="rId4" Type="http://schemas.openxmlformats.org/officeDocument/2006/relationships/image" Target="../media/image128.svg"/><Relationship Id="rId9"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slides/_rels/slide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2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6.svg"/><Relationship Id="rId7" Type="http://schemas.openxmlformats.org/officeDocument/2006/relationships/image" Target="../media/image108.svg"/><Relationship Id="rId2" Type="http://schemas.openxmlformats.org/officeDocument/2006/relationships/image" Target="../media/image145.png"/><Relationship Id="rId1" Type="http://schemas.openxmlformats.org/officeDocument/2006/relationships/slideLayout" Target="../slideLayouts/slideLayout17.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76.svg"/><Relationship Id="rId10" Type="http://schemas.openxmlformats.org/officeDocument/2006/relationships/image" Target="../media/image111.png"/><Relationship Id="rId4" Type="http://schemas.openxmlformats.org/officeDocument/2006/relationships/image" Target="../media/image75.png"/><Relationship Id="rId9" Type="http://schemas.openxmlformats.org/officeDocument/2006/relationships/image" Target="../media/image148.svg"/></Relationships>
</file>

<file path=ppt/slides/_rels/slide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17.xml"/><Relationship Id="rId6" Type="http://schemas.openxmlformats.org/officeDocument/2006/relationships/image" Target="../media/image155.jpe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17.xml"/><Relationship Id="rId7" Type="http://schemas.openxmlformats.org/officeDocument/2006/relationships/image" Target="../media/image25.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notesSlide" Target="../notesSlides/notesSlide5.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dirty="0"/>
              <a:t>Cybersecurity</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dirty="0"/>
              <a:t>Vinícius José Ferreira, SO/OPM-TS12-BR, 2023</a:t>
            </a:r>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03B1B0B-0105-01EF-1D29-56DCA361C0EC}"/>
              </a:ext>
            </a:extLst>
          </p:cNvPr>
          <p:cNvSpPr>
            <a:spLocks noGrp="1"/>
          </p:cNvSpPr>
          <p:nvPr>
            <p:ph type="body" sz="quarter" idx="15"/>
          </p:nvPr>
        </p:nvSpPr>
        <p:spPr>
          <a:xfrm>
            <a:off x="3287416" y="2684787"/>
            <a:ext cx="4394792" cy="801037"/>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202124"/>
                </a:solidFill>
                <a:effectLst/>
                <a:latin typeface="inherit"/>
              </a:rPr>
              <a:t>What are the ways used in cyberattacks</a:t>
            </a:r>
            <a:r>
              <a:rPr kumimoji="0" lang="pt-BR" altLang="pt-BR" sz="800" b="0" i="0" u="none" strike="noStrike" cap="none" normalizeH="0" baseline="0" dirty="0">
                <a:ln>
                  <a:noFill/>
                </a:ln>
                <a:solidFill>
                  <a:schemeClr val="tx1"/>
                </a:solidFill>
                <a:effectLst/>
              </a:rPr>
              <a:t> </a:t>
            </a:r>
            <a:endParaRPr kumimoji="0" lang="pt-BR" altLang="pt-BR" sz="2000" b="0" i="0" u="none" strike="noStrike" cap="none" normalizeH="0" baseline="0" dirty="0">
              <a:ln>
                <a:noFill/>
              </a:ln>
              <a:solidFill>
                <a:schemeClr val="tx1"/>
              </a:solidFill>
              <a:effectLst/>
              <a:latin typeface="Arial" panose="020B0604020202020204" pitchFamily="34" charset="0"/>
            </a:endParaRPr>
          </a:p>
        </p:txBody>
      </p:sp>
      <p:sp>
        <p:nvSpPr>
          <p:cNvPr id="4" name="Espaço Reservado para Número de Slide 3">
            <a:extLst>
              <a:ext uri="{FF2B5EF4-FFF2-40B4-BE49-F238E27FC236}">
                <a16:creationId xmlns:a16="http://schemas.microsoft.com/office/drawing/2014/main" id="{1038DAE1-7BA4-45D4-3DF0-E1A4BB9D41A6}"/>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Gráfico 5">
            <a:extLst>
              <a:ext uri="{FF2B5EF4-FFF2-40B4-BE49-F238E27FC236}">
                <a16:creationId xmlns:a16="http://schemas.microsoft.com/office/drawing/2014/main" id="{72CD4FAA-90C3-7637-7289-1EC08EAC9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232" y="521208"/>
            <a:ext cx="1828800" cy="1828800"/>
          </a:xfrm>
          <a:prstGeom prst="rect">
            <a:avLst/>
          </a:prstGeom>
        </p:spPr>
      </p:pic>
      <p:pic>
        <p:nvPicPr>
          <p:cNvPr id="8" name="Gráfico 7">
            <a:extLst>
              <a:ext uri="{FF2B5EF4-FFF2-40B4-BE49-F238E27FC236}">
                <a16:creationId xmlns:a16="http://schemas.microsoft.com/office/drawing/2014/main" id="{81CF1434-5ADB-9F3C-2557-385C2B748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384" y="3355848"/>
            <a:ext cx="1828800" cy="1828800"/>
          </a:xfrm>
          <a:prstGeom prst="rect">
            <a:avLst/>
          </a:prstGeom>
        </p:spPr>
      </p:pic>
      <p:pic>
        <p:nvPicPr>
          <p:cNvPr id="10" name="Gráfico 9">
            <a:extLst>
              <a:ext uri="{FF2B5EF4-FFF2-40B4-BE49-F238E27FC236}">
                <a16:creationId xmlns:a16="http://schemas.microsoft.com/office/drawing/2014/main" id="{111E84F6-E327-05FA-7114-66A7E3CCA3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0412" y="521208"/>
            <a:ext cx="1828800" cy="1828800"/>
          </a:xfrm>
          <a:prstGeom prst="rect">
            <a:avLst/>
          </a:prstGeom>
        </p:spPr>
      </p:pic>
      <p:pic>
        <p:nvPicPr>
          <p:cNvPr id="12" name="Gráfico 11">
            <a:extLst>
              <a:ext uri="{FF2B5EF4-FFF2-40B4-BE49-F238E27FC236}">
                <a16:creationId xmlns:a16="http://schemas.microsoft.com/office/drawing/2014/main" id="{C494C318-0630-57E5-F287-0E5FF0C5C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0412" y="3575304"/>
            <a:ext cx="1828800" cy="1828800"/>
          </a:xfrm>
          <a:prstGeom prst="rect">
            <a:avLst/>
          </a:prstGeom>
        </p:spPr>
      </p:pic>
      <p:pic>
        <p:nvPicPr>
          <p:cNvPr id="14" name="Gráfico 13">
            <a:extLst>
              <a:ext uri="{FF2B5EF4-FFF2-40B4-BE49-F238E27FC236}">
                <a16:creationId xmlns:a16="http://schemas.microsoft.com/office/drawing/2014/main" id="{4835C4C2-53CE-B6F4-374C-6B1BFAA2FE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1993" y="-393192"/>
            <a:ext cx="1828800" cy="1828800"/>
          </a:xfrm>
          <a:prstGeom prst="rect">
            <a:avLst/>
          </a:prstGeom>
        </p:spPr>
      </p:pic>
      <p:pic>
        <p:nvPicPr>
          <p:cNvPr id="16" name="Gráfico 15">
            <a:extLst>
              <a:ext uri="{FF2B5EF4-FFF2-40B4-BE49-F238E27FC236}">
                <a16:creationId xmlns:a16="http://schemas.microsoft.com/office/drawing/2014/main" id="{72812C43-A529-E2C4-7F56-DBC7C6F16C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3193" y="429768"/>
            <a:ext cx="1828800" cy="1828800"/>
          </a:xfrm>
          <a:prstGeom prst="rect">
            <a:avLst/>
          </a:prstGeom>
        </p:spPr>
      </p:pic>
      <p:pic>
        <p:nvPicPr>
          <p:cNvPr id="18" name="Gráfico 17">
            <a:extLst>
              <a:ext uri="{FF2B5EF4-FFF2-40B4-BE49-F238E27FC236}">
                <a16:creationId xmlns:a16="http://schemas.microsoft.com/office/drawing/2014/main" id="{7FF742C1-603D-8924-7AE1-BF43DCCC12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27593" y="3355848"/>
            <a:ext cx="1828800" cy="1828800"/>
          </a:xfrm>
          <a:prstGeom prst="rect">
            <a:avLst/>
          </a:prstGeom>
        </p:spPr>
      </p:pic>
    </p:spTree>
    <p:extLst>
      <p:ext uri="{BB962C8B-B14F-4D97-AF65-F5344CB8AC3E}">
        <p14:creationId xmlns:p14="http://schemas.microsoft.com/office/powerpoint/2010/main" val="398776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4683F39-571A-6AAC-1011-177157120ACC}"/>
              </a:ext>
            </a:extLst>
          </p:cNvPr>
          <p:cNvSpPr>
            <a:spLocks noGrp="1"/>
          </p:cNvSpPr>
          <p:nvPr>
            <p:ph type="body" sz="quarter" idx="15"/>
          </p:nvPr>
        </p:nvSpPr>
        <p:spPr/>
        <p:txBody>
          <a:bodyPr/>
          <a:lstStyle/>
          <a:p>
            <a:r>
              <a:rPr lang="pt-BR" dirty="0"/>
              <a:t>Objectives of Cyberattacks</a:t>
            </a:r>
          </a:p>
        </p:txBody>
      </p:sp>
      <p:sp>
        <p:nvSpPr>
          <p:cNvPr id="4" name="Espaço Reservado para Número de Slide 3">
            <a:extLst>
              <a:ext uri="{FF2B5EF4-FFF2-40B4-BE49-F238E27FC236}">
                <a16:creationId xmlns:a16="http://schemas.microsoft.com/office/drawing/2014/main" id="{28B5F01C-90B3-2191-BADF-A1D07CB207B5}"/>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19" name="Elipse 18">
            <a:extLst>
              <a:ext uri="{FF2B5EF4-FFF2-40B4-BE49-F238E27FC236}">
                <a16:creationId xmlns:a16="http://schemas.microsoft.com/office/drawing/2014/main" id="{6375C85C-34DB-6DAB-F278-B5772BA0D655}"/>
              </a:ext>
            </a:extLst>
          </p:cNvPr>
          <p:cNvSpPr/>
          <p:nvPr/>
        </p:nvSpPr>
        <p:spPr>
          <a:xfrm>
            <a:off x="5091620" y="537932"/>
            <a:ext cx="786384" cy="771042"/>
          </a:xfrm>
          <a:prstGeom prst="ellipse">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Elipse 19">
            <a:extLst>
              <a:ext uri="{FF2B5EF4-FFF2-40B4-BE49-F238E27FC236}">
                <a16:creationId xmlns:a16="http://schemas.microsoft.com/office/drawing/2014/main" id="{F95D8B1F-2E49-0653-D380-223DC09C1527}"/>
              </a:ext>
            </a:extLst>
          </p:cNvPr>
          <p:cNvSpPr/>
          <p:nvPr/>
        </p:nvSpPr>
        <p:spPr>
          <a:xfrm>
            <a:off x="5091620" y="1429931"/>
            <a:ext cx="786384" cy="771042"/>
          </a:xfrm>
          <a:prstGeom prst="ellipse">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Elipse 20">
            <a:extLst>
              <a:ext uri="{FF2B5EF4-FFF2-40B4-BE49-F238E27FC236}">
                <a16:creationId xmlns:a16="http://schemas.microsoft.com/office/drawing/2014/main" id="{132B6E48-F9DF-3C86-E498-50D5CE3A44B5}"/>
              </a:ext>
            </a:extLst>
          </p:cNvPr>
          <p:cNvSpPr/>
          <p:nvPr/>
        </p:nvSpPr>
        <p:spPr>
          <a:xfrm>
            <a:off x="5091408" y="2304474"/>
            <a:ext cx="786384" cy="771042"/>
          </a:xfrm>
          <a:prstGeom prst="ellipse">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Elipse 21">
            <a:extLst>
              <a:ext uri="{FF2B5EF4-FFF2-40B4-BE49-F238E27FC236}">
                <a16:creationId xmlns:a16="http://schemas.microsoft.com/office/drawing/2014/main" id="{2428F0AF-3182-EC5E-089E-5E6AE6DEFDB2}"/>
              </a:ext>
            </a:extLst>
          </p:cNvPr>
          <p:cNvSpPr/>
          <p:nvPr/>
        </p:nvSpPr>
        <p:spPr>
          <a:xfrm>
            <a:off x="5091408" y="3179017"/>
            <a:ext cx="786384" cy="771042"/>
          </a:xfrm>
          <a:prstGeom prst="ellipse">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3" name="Elipse 22">
            <a:extLst>
              <a:ext uri="{FF2B5EF4-FFF2-40B4-BE49-F238E27FC236}">
                <a16:creationId xmlns:a16="http://schemas.microsoft.com/office/drawing/2014/main" id="{03B0775B-6A17-97B2-E779-4922BF45C145}"/>
              </a:ext>
            </a:extLst>
          </p:cNvPr>
          <p:cNvSpPr/>
          <p:nvPr/>
        </p:nvSpPr>
        <p:spPr>
          <a:xfrm>
            <a:off x="5091408" y="4053560"/>
            <a:ext cx="786384" cy="771042"/>
          </a:xfrm>
          <a:prstGeom prst="ellipse">
            <a:avLst/>
          </a:prstGeom>
          <a:solidFill>
            <a:srgbClr val="EE00BB"/>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Elipse 23">
            <a:extLst>
              <a:ext uri="{FF2B5EF4-FFF2-40B4-BE49-F238E27FC236}">
                <a16:creationId xmlns:a16="http://schemas.microsoft.com/office/drawing/2014/main" id="{63B7B44D-A4A3-6BDF-87CC-CF30BACA6629}"/>
              </a:ext>
            </a:extLst>
          </p:cNvPr>
          <p:cNvSpPr/>
          <p:nvPr/>
        </p:nvSpPr>
        <p:spPr>
          <a:xfrm>
            <a:off x="5091408" y="4928103"/>
            <a:ext cx="786384" cy="771042"/>
          </a:xfrm>
          <a:prstGeom prst="ellipse">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Seta: para a Direita 26">
            <a:extLst>
              <a:ext uri="{FF2B5EF4-FFF2-40B4-BE49-F238E27FC236}">
                <a16:creationId xmlns:a16="http://schemas.microsoft.com/office/drawing/2014/main" id="{B4DB1E1B-D518-A461-B92E-7EAFFB526543}"/>
              </a:ext>
            </a:extLst>
          </p:cNvPr>
          <p:cNvSpPr/>
          <p:nvPr/>
        </p:nvSpPr>
        <p:spPr>
          <a:xfrm>
            <a:off x="5877792" y="729053"/>
            <a:ext cx="786384" cy="388800"/>
          </a:xfrm>
          <a:prstGeom prst="rightArrow">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tângulo 27">
            <a:extLst>
              <a:ext uri="{FF2B5EF4-FFF2-40B4-BE49-F238E27FC236}">
                <a16:creationId xmlns:a16="http://schemas.microsoft.com/office/drawing/2014/main" id="{BDE944ED-5EC3-85DA-1727-B2E7C2012442}"/>
              </a:ext>
            </a:extLst>
          </p:cNvPr>
          <p:cNvSpPr/>
          <p:nvPr/>
        </p:nvSpPr>
        <p:spPr>
          <a:xfrm>
            <a:off x="6664176" y="675783"/>
            <a:ext cx="1437408" cy="495340"/>
          </a:xfrm>
          <a:prstGeom prst="rect">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1" name="CaixaDeTexto 30">
            <a:extLst>
              <a:ext uri="{FF2B5EF4-FFF2-40B4-BE49-F238E27FC236}">
                <a16:creationId xmlns:a16="http://schemas.microsoft.com/office/drawing/2014/main" id="{6A102A64-BBCB-2CFC-9F3B-9BD1485C908E}"/>
              </a:ext>
            </a:extLst>
          </p:cNvPr>
          <p:cNvSpPr txBox="1"/>
          <p:nvPr/>
        </p:nvSpPr>
        <p:spPr>
          <a:xfrm>
            <a:off x="6860772" y="785059"/>
            <a:ext cx="1044216" cy="276787"/>
          </a:xfrm>
          <a:prstGeom prst="rect">
            <a:avLst/>
          </a:prstGeom>
          <a:noFill/>
        </p:spPr>
        <p:txBody>
          <a:bodyPr wrap="square" lIns="0" tIns="0" rIns="0" bIns="0" rtlCol="0">
            <a:noAutofit/>
          </a:bodyPr>
          <a:lstStyle/>
          <a:p>
            <a:pPr fontAlgn="auto">
              <a:spcBef>
                <a:spcPts val="500"/>
              </a:spcBef>
              <a:spcAft>
                <a:spcPts val="0"/>
              </a:spcAft>
            </a:pPr>
            <a:r>
              <a:rPr lang="pt-BR" kern="0" dirty="0">
                <a:solidFill>
                  <a:srgbClr val="000000"/>
                </a:solidFill>
              </a:rPr>
              <a:t>Data theft</a:t>
            </a:r>
          </a:p>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33" name="Gráfico 32">
            <a:extLst>
              <a:ext uri="{FF2B5EF4-FFF2-40B4-BE49-F238E27FC236}">
                <a16:creationId xmlns:a16="http://schemas.microsoft.com/office/drawing/2014/main" id="{C2D94C65-C68A-36ED-076A-A773D3E8BD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1260" y="620006"/>
            <a:ext cx="606892" cy="606892"/>
          </a:xfrm>
          <a:prstGeom prst="rect">
            <a:avLst/>
          </a:prstGeom>
        </p:spPr>
      </p:pic>
      <p:sp>
        <p:nvSpPr>
          <p:cNvPr id="34" name="Seta: para a Direita 33">
            <a:extLst>
              <a:ext uri="{FF2B5EF4-FFF2-40B4-BE49-F238E27FC236}">
                <a16:creationId xmlns:a16="http://schemas.microsoft.com/office/drawing/2014/main" id="{4FE16B4B-325A-2132-B88B-70D204368205}"/>
              </a:ext>
            </a:extLst>
          </p:cNvPr>
          <p:cNvSpPr/>
          <p:nvPr/>
        </p:nvSpPr>
        <p:spPr>
          <a:xfrm rot="10800000">
            <a:off x="4305024" y="1621052"/>
            <a:ext cx="786384" cy="388800"/>
          </a:xfrm>
          <a:prstGeom prst="rightArrow">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Retângulo 34">
            <a:extLst>
              <a:ext uri="{FF2B5EF4-FFF2-40B4-BE49-F238E27FC236}">
                <a16:creationId xmlns:a16="http://schemas.microsoft.com/office/drawing/2014/main" id="{902E3F48-7A38-52F5-5DCD-359C954F6934}"/>
              </a:ext>
            </a:extLst>
          </p:cNvPr>
          <p:cNvSpPr/>
          <p:nvPr/>
        </p:nvSpPr>
        <p:spPr>
          <a:xfrm>
            <a:off x="2867404" y="1567782"/>
            <a:ext cx="1437408" cy="495340"/>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6" name="CaixaDeTexto 35">
            <a:extLst>
              <a:ext uri="{FF2B5EF4-FFF2-40B4-BE49-F238E27FC236}">
                <a16:creationId xmlns:a16="http://schemas.microsoft.com/office/drawing/2014/main" id="{10AC12CD-0E1A-EE8C-9CBC-785C0F183038}"/>
              </a:ext>
            </a:extLst>
          </p:cNvPr>
          <p:cNvSpPr txBox="1"/>
          <p:nvPr/>
        </p:nvSpPr>
        <p:spPr>
          <a:xfrm>
            <a:off x="2971800" y="1621052"/>
            <a:ext cx="1216152" cy="388800"/>
          </a:xfrm>
          <a:prstGeom prst="rect">
            <a:avLst/>
          </a:prstGeom>
          <a:noFill/>
        </p:spPr>
        <p:txBody>
          <a:bodyPr wrap="square" lIns="0" tIns="0" rIns="0" bIns="0" rtlCol="0">
            <a:noAutofit/>
          </a:bodyPr>
          <a:lstStyle/>
          <a:p>
            <a:pPr algn="ctr" fontAlgn="auto">
              <a:spcBef>
                <a:spcPts val="500"/>
              </a:spcBef>
              <a:spcAft>
                <a:spcPts val="0"/>
              </a:spcAft>
            </a:pPr>
            <a:r>
              <a:rPr lang="de-DE" sz="1400" kern="0" dirty="0">
                <a:solidFill>
                  <a:srgbClr val="000000"/>
                </a:solidFill>
              </a:rPr>
              <a:t>Industrial espionage</a:t>
            </a:r>
          </a:p>
          <a:p>
            <a:pPr marR="0" algn="ctr"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38" name="Gráfico 37">
            <a:extLst>
              <a:ext uri="{FF2B5EF4-FFF2-40B4-BE49-F238E27FC236}">
                <a16:creationId xmlns:a16="http://schemas.microsoft.com/office/drawing/2014/main" id="{797860F7-BC20-1E91-BE32-C44810372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6930" y="1548710"/>
            <a:ext cx="495340" cy="495340"/>
          </a:xfrm>
          <a:prstGeom prst="rect">
            <a:avLst/>
          </a:prstGeom>
        </p:spPr>
      </p:pic>
      <p:sp>
        <p:nvSpPr>
          <p:cNvPr id="43" name="Seta: para a Direita 42">
            <a:extLst>
              <a:ext uri="{FF2B5EF4-FFF2-40B4-BE49-F238E27FC236}">
                <a16:creationId xmlns:a16="http://schemas.microsoft.com/office/drawing/2014/main" id="{4D4030AC-5044-0A91-5AA0-E7BCD8E45037}"/>
              </a:ext>
            </a:extLst>
          </p:cNvPr>
          <p:cNvSpPr/>
          <p:nvPr/>
        </p:nvSpPr>
        <p:spPr>
          <a:xfrm>
            <a:off x="5877792" y="2495595"/>
            <a:ext cx="786384" cy="388800"/>
          </a:xfrm>
          <a:prstGeom prst="rightArrow">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4" name="Retângulo 43">
            <a:extLst>
              <a:ext uri="{FF2B5EF4-FFF2-40B4-BE49-F238E27FC236}">
                <a16:creationId xmlns:a16="http://schemas.microsoft.com/office/drawing/2014/main" id="{69E5BA2A-84BE-BB06-441B-8C5625953796}"/>
              </a:ext>
            </a:extLst>
          </p:cNvPr>
          <p:cNvSpPr/>
          <p:nvPr/>
        </p:nvSpPr>
        <p:spPr>
          <a:xfrm>
            <a:off x="6664176" y="2442325"/>
            <a:ext cx="1437408" cy="495340"/>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6" name="CaixaDeTexto 45">
            <a:extLst>
              <a:ext uri="{FF2B5EF4-FFF2-40B4-BE49-F238E27FC236}">
                <a16:creationId xmlns:a16="http://schemas.microsoft.com/office/drawing/2014/main" id="{9BC2F6B6-A3AD-A924-3550-0AAC222DB086}"/>
              </a:ext>
            </a:extLst>
          </p:cNvPr>
          <p:cNvSpPr txBox="1"/>
          <p:nvPr/>
        </p:nvSpPr>
        <p:spPr>
          <a:xfrm>
            <a:off x="6765660" y="2481575"/>
            <a:ext cx="1216152" cy="388800"/>
          </a:xfrm>
          <a:prstGeom prst="rect">
            <a:avLst/>
          </a:prstGeom>
          <a:noFill/>
        </p:spPr>
        <p:txBody>
          <a:bodyPr wrap="square" lIns="0" tIns="0" rIns="0" bIns="0" rtlCol="0">
            <a:noAutofit/>
          </a:bodyPr>
          <a:lstStyle/>
          <a:p>
            <a:pPr algn="ctr" fontAlgn="auto">
              <a:spcBef>
                <a:spcPts val="500"/>
              </a:spcBef>
              <a:spcAft>
                <a:spcPts val="0"/>
              </a:spcAft>
            </a:pPr>
            <a:r>
              <a:rPr lang="de-DE" sz="1400" kern="0" dirty="0">
                <a:solidFill>
                  <a:srgbClr val="000000"/>
                </a:solidFill>
              </a:rPr>
              <a:t>Modern Warfare</a:t>
            </a:r>
          </a:p>
          <a:p>
            <a:pPr marR="0" algn="ctr"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48" name="Gráfico 47">
            <a:extLst>
              <a:ext uri="{FF2B5EF4-FFF2-40B4-BE49-F238E27FC236}">
                <a16:creationId xmlns:a16="http://schemas.microsoft.com/office/drawing/2014/main" id="{60BB1FF3-57EF-8FF9-F159-5B2A9E30F9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13341" y="2442325"/>
            <a:ext cx="542942" cy="542942"/>
          </a:xfrm>
          <a:prstGeom prst="rect">
            <a:avLst/>
          </a:prstGeom>
        </p:spPr>
      </p:pic>
      <p:sp>
        <p:nvSpPr>
          <p:cNvPr id="49" name="Seta: para a Direita 48">
            <a:extLst>
              <a:ext uri="{FF2B5EF4-FFF2-40B4-BE49-F238E27FC236}">
                <a16:creationId xmlns:a16="http://schemas.microsoft.com/office/drawing/2014/main" id="{730156D5-0A07-0782-B382-BADC0134A5B6}"/>
              </a:ext>
            </a:extLst>
          </p:cNvPr>
          <p:cNvSpPr/>
          <p:nvPr/>
        </p:nvSpPr>
        <p:spPr>
          <a:xfrm rot="10800000">
            <a:off x="4303012" y="3370138"/>
            <a:ext cx="786384" cy="388800"/>
          </a:xfrm>
          <a:prstGeom prst="rightArrow">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Retângulo 49">
            <a:extLst>
              <a:ext uri="{FF2B5EF4-FFF2-40B4-BE49-F238E27FC236}">
                <a16:creationId xmlns:a16="http://schemas.microsoft.com/office/drawing/2014/main" id="{3C6A0236-1D98-6313-A68C-77EC3B306C40}"/>
              </a:ext>
            </a:extLst>
          </p:cNvPr>
          <p:cNvSpPr/>
          <p:nvPr/>
        </p:nvSpPr>
        <p:spPr>
          <a:xfrm>
            <a:off x="2861172" y="3316868"/>
            <a:ext cx="1437408" cy="495340"/>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1" name="CaixaDeTexto 50">
            <a:extLst>
              <a:ext uri="{FF2B5EF4-FFF2-40B4-BE49-F238E27FC236}">
                <a16:creationId xmlns:a16="http://schemas.microsoft.com/office/drawing/2014/main" id="{816E9026-F630-98C2-FAD6-94A822AAA1EE}"/>
              </a:ext>
            </a:extLst>
          </p:cNvPr>
          <p:cNvSpPr txBox="1"/>
          <p:nvPr/>
        </p:nvSpPr>
        <p:spPr>
          <a:xfrm>
            <a:off x="2971800" y="3365147"/>
            <a:ext cx="1216152" cy="388800"/>
          </a:xfrm>
          <a:prstGeom prst="rect">
            <a:avLst/>
          </a:prstGeom>
          <a:noFill/>
        </p:spPr>
        <p:txBody>
          <a:bodyPr wrap="square" lIns="0" tIns="0" rIns="0" bIns="0" rtlCol="0">
            <a:noAutofit/>
          </a:bodyPr>
          <a:lstStyle/>
          <a:p>
            <a:pPr algn="ctr" fontAlgn="auto">
              <a:spcBef>
                <a:spcPts val="500"/>
              </a:spcBef>
              <a:spcAft>
                <a:spcPts val="0"/>
              </a:spcAft>
            </a:pPr>
            <a:r>
              <a:rPr lang="pt-BR" sz="1400" kern="0" dirty="0">
                <a:solidFill>
                  <a:srgbClr val="000000"/>
                </a:solidFill>
              </a:rPr>
              <a:t>Internet activism</a:t>
            </a:r>
          </a:p>
          <a:p>
            <a:pPr marR="0" algn="ctr"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53" name="Gráfico 52">
            <a:extLst>
              <a:ext uri="{FF2B5EF4-FFF2-40B4-BE49-F238E27FC236}">
                <a16:creationId xmlns:a16="http://schemas.microsoft.com/office/drawing/2014/main" id="{4C2ED943-75D0-9AFF-F460-69BF3115D6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4169" y="3239116"/>
            <a:ext cx="640862" cy="640862"/>
          </a:xfrm>
          <a:prstGeom prst="rect">
            <a:avLst/>
          </a:prstGeom>
        </p:spPr>
      </p:pic>
      <p:sp>
        <p:nvSpPr>
          <p:cNvPr id="54" name="Seta: para a Direita 53">
            <a:extLst>
              <a:ext uri="{FF2B5EF4-FFF2-40B4-BE49-F238E27FC236}">
                <a16:creationId xmlns:a16="http://schemas.microsoft.com/office/drawing/2014/main" id="{F0AE666A-11C6-85C8-CE63-A1B15C95FBF0}"/>
              </a:ext>
            </a:extLst>
          </p:cNvPr>
          <p:cNvSpPr/>
          <p:nvPr/>
        </p:nvSpPr>
        <p:spPr>
          <a:xfrm>
            <a:off x="5865451" y="4244681"/>
            <a:ext cx="786384" cy="388800"/>
          </a:xfrm>
          <a:prstGeom prst="rightArrow">
            <a:avLst/>
          </a:prstGeom>
          <a:solidFill>
            <a:srgbClr val="EE00BB"/>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5" name="Retângulo 54">
            <a:extLst>
              <a:ext uri="{FF2B5EF4-FFF2-40B4-BE49-F238E27FC236}">
                <a16:creationId xmlns:a16="http://schemas.microsoft.com/office/drawing/2014/main" id="{107EBA18-6F18-3047-F2E2-0D4E2495F379}"/>
              </a:ext>
            </a:extLst>
          </p:cNvPr>
          <p:cNvSpPr/>
          <p:nvPr/>
        </p:nvSpPr>
        <p:spPr>
          <a:xfrm>
            <a:off x="6648934" y="4157710"/>
            <a:ext cx="1437408" cy="495340"/>
          </a:xfrm>
          <a:prstGeom prst="rect">
            <a:avLst/>
          </a:prstGeom>
          <a:solidFill>
            <a:srgbClr val="EE00BB"/>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6" name="CaixaDeTexto 55">
            <a:extLst>
              <a:ext uri="{FF2B5EF4-FFF2-40B4-BE49-F238E27FC236}">
                <a16:creationId xmlns:a16="http://schemas.microsoft.com/office/drawing/2014/main" id="{7C81FEF8-6C98-1BDD-CF16-CF39A6E36675}"/>
              </a:ext>
            </a:extLst>
          </p:cNvPr>
          <p:cNvSpPr txBox="1"/>
          <p:nvPr/>
        </p:nvSpPr>
        <p:spPr>
          <a:xfrm>
            <a:off x="6759562" y="4219708"/>
            <a:ext cx="1216152" cy="371344"/>
          </a:xfrm>
          <a:prstGeom prst="rect">
            <a:avLst/>
          </a:prstGeom>
          <a:noFill/>
        </p:spPr>
        <p:txBody>
          <a:bodyPr wrap="square" lIns="0" tIns="0" rIns="0" bIns="0" rtlCol="0">
            <a:noAutofit/>
          </a:bodyPr>
          <a:lstStyle/>
          <a:p>
            <a:pPr algn="ctr" fontAlgn="auto">
              <a:spcBef>
                <a:spcPts val="500"/>
              </a:spcBef>
              <a:spcAft>
                <a:spcPts val="0"/>
              </a:spcAft>
            </a:pPr>
            <a:r>
              <a:rPr lang="pt-BR" sz="1400" kern="0" dirty="0">
                <a:solidFill>
                  <a:srgbClr val="000000"/>
                </a:solidFill>
              </a:rPr>
              <a:t>Denial of Service</a:t>
            </a:r>
          </a:p>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57" name="Gráfico 56">
            <a:extLst>
              <a:ext uri="{FF2B5EF4-FFF2-40B4-BE49-F238E27FC236}">
                <a16:creationId xmlns:a16="http://schemas.microsoft.com/office/drawing/2014/main" id="{B41BA50D-5B43-4A7D-0C8C-3A96A032AA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8280" y="4118931"/>
            <a:ext cx="640299" cy="640299"/>
          </a:xfrm>
          <a:prstGeom prst="rect">
            <a:avLst/>
          </a:prstGeom>
        </p:spPr>
      </p:pic>
      <p:sp>
        <p:nvSpPr>
          <p:cNvPr id="58" name="Seta: para a Direita 57">
            <a:extLst>
              <a:ext uri="{FF2B5EF4-FFF2-40B4-BE49-F238E27FC236}">
                <a16:creationId xmlns:a16="http://schemas.microsoft.com/office/drawing/2014/main" id="{FDF21DB9-60EC-3251-79E5-7A357F738417}"/>
              </a:ext>
            </a:extLst>
          </p:cNvPr>
          <p:cNvSpPr/>
          <p:nvPr/>
        </p:nvSpPr>
        <p:spPr>
          <a:xfrm rot="10800000">
            <a:off x="4305024" y="5119224"/>
            <a:ext cx="786384" cy="388800"/>
          </a:xfrm>
          <a:prstGeom prst="rightArrow">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9" name="Retângulo 58">
            <a:extLst>
              <a:ext uri="{FF2B5EF4-FFF2-40B4-BE49-F238E27FC236}">
                <a16:creationId xmlns:a16="http://schemas.microsoft.com/office/drawing/2014/main" id="{F9739506-0D02-D3D0-95B5-070838B0DD87}"/>
              </a:ext>
            </a:extLst>
          </p:cNvPr>
          <p:cNvSpPr/>
          <p:nvPr/>
        </p:nvSpPr>
        <p:spPr>
          <a:xfrm rot="10800000">
            <a:off x="2861172" y="5060963"/>
            <a:ext cx="1437408" cy="495340"/>
          </a:xfrm>
          <a:prstGeom prst="rect">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0" name="CaixaDeTexto 59">
            <a:extLst>
              <a:ext uri="{FF2B5EF4-FFF2-40B4-BE49-F238E27FC236}">
                <a16:creationId xmlns:a16="http://schemas.microsoft.com/office/drawing/2014/main" id="{D88B7454-65AD-D23F-A0A0-26D4BBCB0A14}"/>
              </a:ext>
            </a:extLst>
          </p:cNvPr>
          <p:cNvSpPr txBox="1"/>
          <p:nvPr/>
        </p:nvSpPr>
        <p:spPr>
          <a:xfrm>
            <a:off x="2971799" y="5189053"/>
            <a:ext cx="1216152" cy="239160"/>
          </a:xfrm>
          <a:prstGeom prst="rect">
            <a:avLst/>
          </a:prstGeom>
          <a:noFill/>
        </p:spPr>
        <p:txBody>
          <a:bodyPr wrap="square" lIns="0" tIns="0" rIns="0" bIns="0" rtlCol="0">
            <a:noAutofit/>
          </a:bodyPr>
          <a:lstStyle/>
          <a:p>
            <a:pPr algn="ctr" fontAlgn="auto">
              <a:spcBef>
                <a:spcPts val="500"/>
              </a:spcBef>
              <a:spcAft>
                <a:spcPts val="0"/>
              </a:spcAft>
            </a:pPr>
            <a:r>
              <a:rPr lang="pt-BR" sz="1400" kern="0" dirty="0">
                <a:solidFill>
                  <a:srgbClr val="000000"/>
                </a:solidFill>
              </a:rPr>
              <a:t>Data </a:t>
            </a:r>
            <a:r>
              <a:rPr lang="pt-BR" sz="1400" kern="0" dirty="0" err="1">
                <a:solidFill>
                  <a:srgbClr val="000000"/>
                </a:solidFill>
              </a:rPr>
              <a:t>hijacking</a:t>
            </a:r>
            <a:endParaRPr lang="pt-BR" sz="1400" kern="0" dirty="0">
              <a:solidFill>
                <a:srgbClr val="000000"/>
              </a:solidFill>
            </a:endParaRPr>
          </a:p>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pic>
        <p:nvPicPr>
          <p:cNvPr id="62" name="Gráfico 61">
            <a:extLst>
              <a:ext uri="{FF2B5EF4-FFF2-40B4-BE49-F238E27FC236}">
                <a16:creationId xmlns:a16="http://schemas.microsoft.com/office/drawing/2014/main" id="{11EAFDBF-3707-67FF-9931-3892303C25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64951" y="4988593"/>
            <a:ext cx="640080" cy="640080"/>
          </a:xfrm>
          <a:prstGeom prst="rect">
            <a:avLst/>
          </a:prstGeom>
        </p:spPr>
      </p:pic>
    </p:spTree>
    <p:extLst>
      <p:ext uri="{BB962C8B-B14F-4D97-AF65-F5344CB8AC3E}">
        <p14:creationId xmlns:p14="http://schemas.microsoft.com/office/powerpoint/2010/main" val="154753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31DCCAB-9317-0D98-5F5D-397771643179}"/>
              </a:ext>
            </a:extLst>
          </p:cNvPr>
          <p:cNvSpPr>
            <a:spLocks noGrp="1"/>
          </p:cNvSpPr>
          <p:nvPr>
            <p:ph type="body" sz="quarter" idx="15"/>
          </p:nvPr>
        </p:nvSpPr>
        <p:spPr/>
        <p:txBody>
          <a:bodyPr/>
          <a:lstStyle/>
          <a:p>
            <a:r>
              <a:rPr lang="pt-BR" dirty="0"/>
              <a:t>Cyber attacks impacts</a:t>
            </a:r>
          </a:p>
        </p:txBody>
      </p:sp>
      <p:sp>
        <p:nvSpPr>
          <p:cNvPr id="4" name="Espaço Reservado para Número de Slide 3">
            <a:extLst>
              <a:ext uri="{FF2B5EF4-FFF2-40B4-BE49-F238E27FC236}">
                <a16:creationId xmlns:a16="http://schemas.microsoft.com/office/drawing/2014/main" id="{B7B31025-98A5-38A9-3C35-866DBFE7CA84}"/>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3" name="CaixaDeTexto 2">
            <a:extLst>
              <a:ext uri="{FF2B5EF4-FFF2-40B4-BE49-F238E27FC236}">
                <a16:creationId xmlns:a16="http://schemas.microsoft.com/office/drawing/2014/main" id="{EA825946-A3FC-2E75-E388-DBB044D1476D}"/>
              </a:ext>
            </a:extLst>
          </p:cNvPr>
          <p:cNvSpPr txBox="1"/>
          <p:nvPr/>
        </p:nvSpPr>
        <p:spPr>
          <a:xfrm>
            <a:off x="7763399" y="4681594"/>
            <a:ext cx="2153045" cy="388800"/>
          </a:xfrm>
          <a:prstGeom prst="rect">
            <a:avLst/>
          </a:prstGeom>
          <a:noFill/>
        </p:spPr>
        <p:txBody>
          <a:bodyPr wrap="square" lIns="0" tIns="0" rIns="0" bIns="0" rtlCol="0">
            <a:noAutofit/>
          </a:bodyPr>
          <a:lstStyle/>
          <a:p>
            <a:pPr fontAlgn="auto">
              <a:spcBef>
                <a:spcPts val="500"/>
              </a:spcBef>
              <a:spcAft>
                <a:spcPts val="0"/>
              </a:spcAft>
            </a:pPr>
            <a:r>
              <a:rPr lang="pt-BR" altLang="pt-BR" kern="0" dirty="0">
                <a:solidFill>
                  <a:srgbClr val="000000"/>
                </a:solidFill>
              </a:rPr>
              <a:t>Legal consequences </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endParaRPr kumimoji="0" lang="pt-BR" sz="1800" b="0" i="0" u="none" strike="noStrike" kern="0" cap="none" spc="0" normalizeH="0" baseline="0" noProof="0" dirty="0">
              <a:ln>
                <a:noFill/>
              </a:ln>
              <a:solidFill>
                <a:srgbClr val="000000"/>
              </a:solidFill>
              <a:effectLst/>
              <a:uLnTx/>
              <a:uFillTx/>
            </a:endParaRPr>
          </a:p>
        </p:txBody>
      </p:sp>
      <p:sp>
        <p:nvSpPr>
          <p:cNvPr id="22" name="Elipse 21">
            <a:extLst>
              <a:ext uri="{FF2B5EF4-FFF2-40B4-BE49-F238E27FC236}">
                <a16:creationId xmlns:a16="http://schemas.microsoft.com/office/drawing/2014/main" id="{7717AB35-6E87-FFA5-4965-52A2535B9738}"/>
              </a:ext>
            </a:extLst>
          </p:cNvPr>
          <p:cNvSpPr/>
          <p:nvPr/>
        </p:nvSpPr>
        <p:spPr>
          <a:xfrm>
            <a:off x="1325880" y="1114799"/>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4" name="Gráfico 23">
            <a:extLst>
              <a:ext uri="{FF2B5EF4-FFF2-40B4-BE49-F238E27FC236}">
                <a16:creationId xmlns:a16="http://schemas.microsoft.com/office/drawing/2014/main" id="{9E6086EA-EFEF-0C28-EF7A-35C557C84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2476" y="1288535"/>
            <a:ext cx="969264" cy="969264"/>
          </a:xfrm>
          <a:prstGeom prst="rect">
            <a:avLst/>
          </a:prstGeom>
        </p:spPr>
      </p:pic>
      <p:sp>
        <p:nvSpPr>
          <p:cNvPr id="25" name="Elipse 24">
            <a:extLst>
              <a:ext uri="{FF2B5EF4-FFF2-40B4-BE49-F238E27FC236}">
                <a16:creationId xmlns:a16="http://schemas.microsoft.com/office/drawing/2014/main" id="{1615660D-1CED-D776-110C-B62A9DCEC1A9}"/>
              </a:ext>
            </a:extLst>
          </p:cNvPr>
          <p:cNvSpPr/>
          <p:nvPr/>
        </p:nvSpPr>
        <p:spPr>
          <a:xfrm>
            <a:off x="1325880" y="3154367"/>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6" name="CaixaDeTexto 25">
            <a:extLst>
              <a:ext uri="{FF2B5EF4-FFF2-40B4-BE49-F238E27FC236}">
                <a16:creationId xmlns:a16="http://schemas.microsoft.com/office/drawing/2014/main" id="{FED14A8A-3301-032A-585C-D999AAC7ADB8}"/>
              </a:ext>
            </a:extLst>
          </p:cNvPr>
          <p:cNvSpPr txBox="1"/>
          <p:nvPr/>
        </p:nvSpPr>
        <p:spPr>
          <a:xfrm>
            <a:off x="1165860" y="2527271"/>
            <a:ext cx="1801368" cy="29306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err="1">
                <a:solidFill>
                  <a:srgbClr val="000000"/>
                </a:solidFill>
              </a:rPr>
              <a:t>Technical</a:t>
            </a:r>
            <a:r>
              <a:rPr lang="pt-BR" kern="0" dirty="0">
                <a:solidFill>
                  <a:srgbClr val="000000"/>
                </a:solidFill>
              </a:rPr>
              <a:t> impact</a:t>
            </a:r>
            <a:endParaRPr kumimoji="0" lang="pt-BR" sz="1800" b="0" i="0" u="none" strike="noStrike" kern="0" cap="none" spc="0" normalizeH="0" baseline="0" noProof="0" dirty="0">
              <a:ln>
                <a:noFill/>
              </a:ln>
              <a:solidFill>
                <a:srgbClr val="000000"/>
              </a:solidFill>
              <a:effectLst/>
              <a:uLnTx/>
              <a:uFillTx/>
            </a:endParaRPr>
          </a:p>
        </p:txBody>
      </p:sp>
      <p:sp>
        <p:nvSpPr>
          <p:cNvPr id="27" name="CaixaDeTexto 26">
            <a:extLst>
              <a:ext uri="{FF2B5EF4-FFF2-40B4-BE49-F238E27FC236}">
                <a16:creationId xmlns:a16="http://schemas.microsoft.com/office/drawing/2014/main" id="{2F451903-821F-FFB0-9A02-BCC3E34F895D}"/>
              </a:ext>
            </a:extLst>
          </p:cNvPr>
          <p:cNvSpPr txBox="1"/>
          <p:nvPr/>
        </p:nvSpPr>
        <p:spPr>
          <a:xfrm>
            <a:off x="1634490" y="4639799"/>
            <a:ext cx="745236" cy="2422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err="1">
                <a:ln>
                  <a:noFill/>
                </a:ln>
                <a:solidFill>
                  <a:srgbClr val="000000"/>
                </a:solidFill>
                <a:effectLst/>
                <a:uLnTx/>
                <a:uFillTx/>
              </a:rPr>
              <a:t>Image</a:t>
            </a:r>
            <a:endParaRPr kumimoji="0" lang="pt-BR" sz="1800" b="0" i="0" u="none" strike="noStrike" kern="0" cap="none" spc="0" normalizeH="0" baseline="0" noProof="0" dirty="0">
              <a:ln>
                <a:noFill/>
              </a:ln>
              <a:solidFill>
                <a:srgbClr val="000000"/>
              </a:solidFill>
              <a:effectLst/>
              <a:uLnTx/>
              <a:uFillTx/>
            </a:endParaRPr>
          </a:p>
        </p:txBody>
      </p:sp>
      <p:pic>
        <p:nvPicPr>
          <p:cNvPr id="29" name="Gráfico 28">
            <a:extLst>
              <a:ext uri="{FF2B5EF4-FFF2-40B4-BE49-F238E27FC236}">
                <a16:creationId xmlns:a16="http://schemas.microsoft.com/office/drawing/2014/main" id="{B83B4139-08BE-21E0-AD25-B934B6936C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4480" y="3360107"/>
            <a:ext cx="905256" cy="905256"/>
          </a:xfrm>
          <a:prstGeom prst="rect">
            <a:avLst/>
          </a:prstGeom>
        </p:spPr>
      </p:pic>
      <p:pic>
        <p:nvPicPr>
          <p:cNvPr id="33" name="Gráfico 32">
            <a:extLst>
              <a:ext uri="{FF2B5EF4-FFF2-40B4-BE49-F238E27FC236}">
                <a16:creationId xmlns:a16="http://schemas.microsoft.com/office/drawing/2014/main" id="{44F53AC0-8CBD-489C-A133-E3DF2218FA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6222" y="3150563"/>
            <a:ext cx="461772" cy="461772"/>
          </a:xfrm>
          <a:prstGeom prst="rect">
            <a:avLst/>
          </a:prstGeom>
        </p:spPr>
      </p:pic>
      <p:sp>
        <p:nvSpPr>
          <p:cNvPr id="34" name="Elipse 33">
            <a:extLst>
              <a:ext uri="{FF2B5EF4-FFF2-40B4-BE49-F238E27FC236}">
                <a16:creationId xmlns:a16="http://schemas.microsoft.com/office/drawing/2014/main" id="{D3703068-DC6C-89C7-FD6D-842933B9B63D}"/>
              </a:ext>
            </a:extLst>
          </p:cNvPr>
          <p:cNvSpPr/>
          <p:nvPr/>
        </p:nvSpPr>
        <p:spPr>
          <a:xfrm>
            <a:off x="4880353" y="1108715"/>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Elipse 34">
            <a:extLst>
              <a:ext uri="{FF2B5EF4-FFF2-40B4-BE49-F238E27FC236}">
                <a16:creationId xmlns:a16="http://schemas.microsoft.com/office/drawing/2014/main" id="{9C034A8D-5C4C-BD4E-29BE-CF45AA84765B}"/>
              </a:ext>
            </a:extLst>
          </p:cNvPr>
          <p:cNvSpPr/>
          <p:nvPr/>
        </p:nvSpPr>
        <p:spPr>
          <a:xfrm>
            <a:off x="4880353" y="3150563"/>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7" name="Gráfico 36">
            <a:extLst>
              <a:ext uri="{FF2B5EF4-FFF2-40B4-BE49-F238E27FC236}">
                <a16:creationId xmlns:a16="http://schemas.microsoft.com/office/drawing/2014/main" id="{7F9F099E-DFE8-398C-4736-046816C784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4935" y="1282451"/>
            <a:ext cx="993291" cy="993291"/>
          </a:xfrm>
          <a:prstGeom prst="rect">
            <a:avLst/>
          </a:prstGeom>
        </p:spPr>
      </p:pic>
      <p:sp>
        <p:nvSpPr>
          <p:cNvPr id="38" name="CaixaDeTexto 37">
            <a:extLst>
              <a:ext uri="{FF2B5EF4-FFF2-40B4-BE49-F238E27FC236}">
                <a16:creationId xmlns:a16="http://schemas.microsoft.com/office/drawing/2014/main" id="{F4E3533B-80E7-758C-C383-A87425921BD2}"/>
              </a:ext>
            </a:extLst>
          </p:cNvPr>
          <p:cNvSpPr txBox="1"/>
          <p:nvPr/>
        </p:nvSpPr>
        <p:spPr>
          <a:xfrm>
            <a:off x="5151004" y="2521187"/>
            <a:ext cx="821151" cy="29306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err="1">
                <a:ln>
                  <a:noFill/>
                </a:ln>
                <a:solidFill>
                  <a:srgbClr val="000000"/>
                </a:solidFill>
                <a:effectLst/>
                <a:uLnTx/>
                <a:uFillTx/>
              </a:rPr>
              <a:t>Collabs</a:t>
            </a:r>
            <a:endParaRPr kumimoji="0" lang="pt-BR" sz="1800" b="0" i="0" u="none" strike="noStrike" kern="0" cap="none" spc="0" normalizeH="0" baseline="0" noProof="0" dirty="0">
              <a:ln>
                <a:noFill/>
              </a:ln>
              <a:solidFill>
                <a:srgbClr val="000000"/>
              </a:solidFill>
              <a:effectLst/>
              <a:uLnTx/>
              <a:uFillTx/>
            </a:endParaRPr>
          </a:p>
        </p:txBody>
      </p:sp>
      <p:pic>
        <p:nvPicPr>
          <p:cNvPr id="40" name="Gráfico 39">
            <a:extLst>
              <a:ext uri="{FF2B5EF4-FFF2-40B4-BE49-F238E27FC236}">
                <a16:creationId xmlns:a16="http://schemas.microsoft.com/office/drawing/2014/main" id="{E3E6A558-011B-AE04-A612-3D601E073E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139920" y="3354023"/>
            <a:ext cx="843318" cy="843318"/>
          </a:xfrm>
          <a:prstGeom prst="rect">
            <a:avLst/>
          </a:prstGeom>
        </p:spPr>
      </p:pic>
      <p:sp>
        <p:nvSpPr>
          <p:cNvPr id="41" name="CaixaDeTexto 40">
            <a:extLst>
              <a:ext uri="{FF2B5EF4-FFF2-40B4-BE49-F238E27FC236}">
                <a16:creationId xmlns:a16="http://schemas.microsoft.com/office/drawing/2014/main" id="{5C42B210-6874-49B2-099B-EEEFE55CAB1F}"/>
              </a:ext>
            </a:extLst>
          </p:cNvPr>
          <p:cNvSpPr txBox="1"/>
          <p:nvPr/>
        </p:nvSpPr>
        <p:spPr>
          <a:xfrm>
            <a:off x="4670942" y="4633715"/>
            <a:ext cx="1781271" cy="2422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Financial Results</a:t>
            </a:r>
          </a:p>
        </p:txBody>
      </p:sp>
      <p:sp>
        <p:nvSpPr>
          <p:cNvPr id="42" name="Elipse 41">
            <a:extLst>
              <a:ext uri="{FF2B5EF4-FFF2-40B4-BE49-F238E27FC236}">
                <a16:creationId xmlns:a16="http://schemas.microsoft.com/office/drawing/2014/main" id="{4E5D9871-5126-B288-E99A-ABE1A582E69D}"/>
              </a:ext>
            </a:extLst>
          </p:cNvPr>
          <p:cNvSpPr/>
          <p:nvPr/>
        </p:nvSpPr>
        <p:spPr>
          <a:xfrm>
            <a:off x="8158697" y="1107946"/>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4" name="Gráfico 43">
            <a:extLst>
              <a:ext uri="{FF2B5EF4-FFF2-40B4-BE49-F238E27FC236}">
                <a16:creationId xmlns:a16="http://schemas.microsoft.com/office/drawing/2014/main" id="{583C6BE6-90FF-717C-1641-0F599DEC4D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06283" y="1332672"/>
            <a:ext cx="867283" cy="867283"/>
          </a:xfrm>
          <a:prstGeom prst="rect">
            <a:avLst/>
          </a:prstGeom>
        </p:spPr>
      </p:pic>
      <p:sp>
        <p:nvSpPr>
          <p:cNvPr id="45" name="CaixaDeTexto 44">
            <a:extLst>
              <a:ext uri="{FF2B5EF4-FFF2-40B4-BE49-F238E27FC236}">
                <a16:creationId xmlns:a16="http://schemas.microsoft.com/office/drawing/2014/main" id="{CE690E33-0730-9705-0221-9CDCD6510C2D}"/>
              </a:ext>
            </a:extLst>
          </p:cNvPr>
          <p:cNvSpPr txBox="1"/>
          <p:nvPr/>
        </p:nvSpPr>
        <p:spPr>
          <a:xfrm>
            <a:off x="8516436" y="2532309"/>
            <a:ext cx="646975" cy="29306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Fines</a:t>
            </a:r>
          </a:p>
        </p:txBody>
      </p:sp>
      <p:sp>
        <p:nvSpPr>
          <p:cNvPr id="46" name="Elipse 45">
            <a:extLst>
              <a:ext uri="{FF2B5EF4-FFF2-40B4-BE49-F238E27FC236}">
                <a16:creationId xmlns:a16="http://schemas.microsoft.com/office/drawing/2014/main" id="{C208170B-4580-DA73-F54F-24F9B337740F}"/>
              </a:ext>
            </a:extLst>
          </p:cNvPr>
          <p:cNvSpPr/>
          <p:nvPr/>
        </p:nvSpPr>
        <p:spPr>
          <a:xfrm>
            <a:off x="8158697" y="3150563"/>
            <a:ext cx="1362456" cy="1316736"/>
          </a:xfrm>
          <a:prstGeom prst="ellipse">
            <a:avLst/>
          </a:prstGeom>
          <a:solidFill>
            <a:schemeClr val="bg2">
              <a:lumMod val="60000"/>
              <a:lumOff val="4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8" name="Gráfico 47">
            <a:extLst>
              <a:ext uri="{FF2B5EF4-FFF2-40B4-BE49-F238E27FC236}">
                <a16:creationId xmlns:a16="http://schemas.microsoft.com/office/drawing/2014/main" id="{9D4FCF1A-1D21-F3E8-6487-FB5ED4D20A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93460" y="3329219"/>
            <a:ext cx="892925" cy="892925"/>
          </a:xfrm>
          <a:prstGeom prst="rect">
            <a:avLst/>
          </a:prstGeom>
        </p:spPr>
      </p:pic>
    </p:spTree>
    <p:extLst>
      <p:ext uri="{BB962C8B-B14F-4D97-AF65-F5344CB8AC3E}">
        <p14:creationId xmlns:p14="http://schemas.microsoft.com/office/powerpoint/2010/main" val="27920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2C01CAC-62C7-4709-9F2D-667ED31DEC71}"/>
              </a:ext>
            </a:extLst>
          </p:cNvPr>
          <p:cNvSpPr>
            <a:spLocks noGrp="1"/>
          </p:cNvSpPr>
          <p:nvPr>
            <p:ph type="body" sz="quarter" idx="15"/>
          </p:nvPr>
        </p:nvSpPr>
        <p:spPr/>
        <p:txBody>
          <a:bodyPr/>
          <a:lstStyle/>
          <a:p>
            <a:r>
              <a:rPr lang="pt-BR" dirty="0"/>
              <a:t>Data </a:t>
            </a:r>
            <a:r>
              <a:rPr lang="pt-BR" dirty="0" err="1"/>
              <a:t>breach</a:t>
            </a:r>
            <a:r>
              <a:rPr lang="pt-BR" dirty="0"/>
              <a:t> trade</a:t>
            </a:r>
          </a:p>
        </p:txBody>
      </p:sp>
      <p:sp>
        <p:nvSpPr>
          <p:cNvPr id="4" name="Espaço Reservado para Número de Slide 3">
            <a:extLst>
              <a:ext uri="{FF2B5EF4-FFF2-40B4-BE49-F238E27FC236}">
                <a16:creationId xmlns:a16="http://schemas.microsoft.com/office/drawing/2014/main" id="{B408F05E-5FFA-2B1A-1029-1EB6B6CBBB6C}"/>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5" name="Retângulo: Cantos Arredondados 4">
            <a:extLst>
              <a:ext uri="{FF2B5EF4-FFF2-40B4-BE49-F238E27FC236}">
                <a16:creationId xmlns:a16="http://schemas.microsoft.com/office/drawing/2014/main" id="{3E62A83F-54F2-88DC-1E66-9D5D20F66665}"/>
              </a:ext>
            </a:extLst>
          </p:cNvPr>
          <p:cNvSpPr/>
          <p:nvPr/>
        </p:nvSpPr>
        <p:spPr>
          <a:xfrm>
            <a:off x="205200" y="914400"/>
            <a:ext cx="1920526" cy="2057400"/>
          </a:xfrm>
          <a:prstGeom prst="roundRect">
            <a:avLst/>
          </a:prstGeom>
          <a:solidFill>
            <a:schemeClr val="accent3">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5">
            <a:extLst>
              <a:ext uri="{FF2B5EF4-FFF2-40B4-BE49-F238E27FC236}">
                <a16:creationId xmlns:a16="http://schemas.microsoft.com/office/drawing/2014/main" id="{51511FB3-A988-146D-334D-50FF7A6C63CE}"/>
              </a:ext>
            </a:extLst>
          </p:cNvPr>
          <p:cNvSpPr/>
          <p:nvPr/>
        </p:nvSpPr>
        <p:spPr>
          <a:xfrm>
            <a:off x="566928" y="914400"/>
            <a:ext cx="1161288" cy="301752"/>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CaixaDeTexto 6">
            <a:extLst>
              <a:ext uri="{FF2B5EF4-FFF2-40B4-BE49-F238E27FC236}">
                <a16:creationId xmlns:a16="http://schemas.microsoft.com/office/drawing/2014/main" id="{518B9BB9-BCE6-8DB3-FA6A-9C3E9BEBD064}"/>
              </a:ext>
            </a:extLst>
          </p:cNvPr>
          <p:cNvSpPr txBox="1"/>
          <p:nvPr/>
        </p:nvSpPr>
        <p:spPr>
          <a:xfrm>
            <a:off x="566928" y="914400"/>
            <a:ext cx="1161288" cy="301752"/>
          </a:xfrm>
          <a:prstGeom prst="rect">
            <a:avLst/>
          </a:prstGeom>
          <a:solidFill>
            <a:schemeClr val="accent5">
              <a:lumMod val="40000"/>
              <a:lumOff val="60000"/>
            </a:schemeClr>
          </a:solidFill>
          <a:ln w="38100">
            <a:solidFill>
              <a:schemeClr val="tx1"/>
            </a:solidFill>
          </a:ln>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err="1">
                <a:ln>
                  <a:noFill/>
                </a:ln>
                <a:solidFill>
                  <a:srgbClr val="000000"/>
                </a:solidFill>
                <a:effectLst/>
                <a:uLnTx/>
                <a:uFillTx/>
              </a:rPr>
              <a:t>Lawbreaker</a:t>
            </a:r>
            <a:endParaRPr kumimoji="0" lang="pt-BR" sz="1800" b="0" i="0" u="none" strike="noStrike" kern="0" cap="none" spc="0" normalizeH="0" baseline="0" noProof="0" dirty="0">
              <a:ln>
                <a:noFill/>
              </a:ln>
              <a:solidFill>
                <a:srgbClr val="000000"/>
              </a:solidFill>
              <a:effectLst/>
              <a:uLnTx/>
              <a:uFillTx/>
            </a:endParaRPr>
          </a:p>
        </p:txBody>
      </p:sp>
      <p:sp>
        <p:nvSpPr>
          <p:cNvPr id="3" name="CaixaDeTexto 2">
            <a:extLst>
              <a:ext uri="{FF2B5EF4-FFF2-40B4-BE49-F238E27FC236}">
                <a16:creationId xmlns:a16="http://schemas.microsoft.com/office/drawing/2014/main" id="{E6CD5F2C-C8CD-4DA1-3727-479DBBF44C8B}"/>
              </a:ext>
            </a:extLst>
          </p:cNvPr>
          <p:cNvSpPr txBox="1"/>
          <p:nvPr/>
        </p:nvSpPr>
        <p:spPr>
          <a:xfrm>
            <a:off x="205200" y="1314384"/>
            <a:ext cx="1920526" cy="1467853"/>
          </a:xfrm>
          <a:prstGeom prst="rect">
            <a:avLst/>
          </a:prstGeom>
          <a:noFill/>
        </p:spPr>
        <p:txBody>
          <a:bodyPr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BR" altLang="pt-BR" kern="0" dirty="0">
                <a:solidFill>
                  <a:srgbClr val="000000"/>
                </a:solidFill>
              </a:rPr>
              <a:t>Pays </a:t>
            </a:r>
            <a:r>
              <a:rPr lang="pt-BR" altLang="pt-BR" kern="0" dirty="0" err="1">
                <a:solidFill>
                  <a:srgbClr val="000000"/>
                </a:solidFill>
              </a:rPr>
              <a:t>devs</a:t>
            </a:r>
            <a:r>
              <a:rPr lang="pt-BR" altLang="pt-BR" kern="0" dirty="0">
                <a:solidFill>
                  <a:srgbClr val="000000"/>
                </a:solidFill>
              </a:rPr>
              <a:t> to </a:t>
            </a:r>
            <a:r>
              <a:rPr lang="pt-BR" altLang="pt-BR" kern="0" dirty="0" err="1">
                <a:solidFill>
                  <a:srgbClr val="000000"/>
                </a:solidFill>
              </a:rPr>
              <a:t>create</a:t>
            </a:r>
            <a:r>
              <a:rPr lang="pt-BR" altLang="pt-BR" kern="0" dirty="0">
                <a:solidFill>
                  <a:srgbClr val="000000"/>
                </a:solidFill>
              </a:rPr>
              <a:t> malware, </a:t>
            </a:r>
            <a:r>
              <a:rPr lang="pt-BR" altLang="pt-BR" kern="0" dirty="0" err="1">
                <a:solidFill>
                  <a:srgbClr val="000000"/>
                </a:solidFill>
              </a:rPr>
              <a:t>steal</a:t>
            </a:r>
            <a:r>
              <a:rPr lang="pt-BR" altLang="pt-BR" kern="0" dirty="0">
                <a:solidFill>
                  <a:srgbClr val="000000"/>
                </a:solidFill>
              </a:rPr>
              <a:t> data </a:t>
            </a:r>
            <a:r>
              <a:rPr lang="pt-BR" altLang="pt-BR" kern="0" dirty="0" err="1">
                <a:solidFill>
                  <a:srgbClr val="000000"/>
                </a:solidFill>
              </a:rPr>
              <a:t>and</a:t>
            </a:r>
            <a:r>
              <a:rPr lang="pt-BR" altLang="pt-BR" kern="0" dirty="0">
                <a:solidFill>
                  <a:srgbClr val="000000"/>
                </a:solidFill>
              </a:rPr>
              <a:t> </a:t>
            </a:r>
            <a:r>
              <a:rPr lang="pt-BR" altLang="pt-BR" kern="0" dirty="0" err="1">
                <a:solidFill>
                  <a:srgbClr val="000000"/>
                </a:solidFill>
              </a:rPr>
              <a:t>sells</a:t>
            </a:r>
            <a:r>
              <a:rPr lang="pt-BR" altLang="pt-BR" kern="0" dirty="0">
                <a:solidFill>
                  <a:srgbClr val="000000"/>
                </a:solidFill>
              </a:rPr>
              <a:t> </a:t>
            </a:r>
            <a:r>
              <a:rPr lang="pt-BR" altLang="pt-BR" kern="0" dirty="0" err="1">
                <a:solidFill>
                  <a:srgbClr val="000000"/>
                </a:solidFill>
              </a:rPr>
              <a:t>the</a:t>
            </a:r>
            <a:r>
              <a:rPr lang="pt-BR" altLang="pt-BR" kern="0" dirty="0">
                <a:solidFill>
                  <a:srgbClr val="000000"/>
                </a:solidFill>
              </a:rPr>
              <a:t> data to </a:t>
            </a:r>
            <a:r>
              <a:rPr lang="pt-BR" altLang="pt-BR" kern="0" dirty="0" err="1">
                <a:solidFill>
                  <a:srgbClr val="000000"/>
                </a:solidFill>
              </a:rPr>
              <a:t>distributors</a:t>
            </a:r>
            <a:r>
              <a:rPr lang="pt-BR" altLang="pt-BR" kern="0" dirty="0">
                <a:solidFill>
                  <a:srgbClr val="000000"/>
                </a:solidFill>
              </a:rPr>
              <a:t> </a:t>
            </a:r>
          </a:p>
        </p:txBody>
      </p:sp>
      <p:cxnSp>
        <p:nvCxnSpPr>
          <p:cNvPr id="9" name="Conector de Seta Reta 8">
            <a:extLst>
              <a:ext uri="{FF2B5EF4-FFF2-40B4-BE49-F238E27FC236}">
                <a16:creationId xmlns:a16="http://schemas.microsoft.com/office/drawing/2014/main" id="{857123EF-78E7-7A41-4952-3A5138C9C7D2}"/>
              </a:ext>
            </a:extLst>
          </p:cNvPr>
          <p:cNvCxnSpPr/>
          <p:nvPr/>
        </p:nvCxnSpPr>
        <p:spPr>
          <a:xfrm>
            <a:off x="2358189" y="1652337"/>
            <a:ext cx="1532022" cy="0"/>
          </a:xfrm>
          <a:prstGeom prst="straightConnector1">
            <a:avLst/>
          </a:prstGeom>
          <a:ln w="38100">
            <a:solidFill>
              <a:srgbClr val="80D1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EB56530F-90A8-BB14-92AD-09ED93C0595F}"/>
              </a:ext>
            </a:extLst>
          </p:cNvPr>
          <p:cNvCxnSpPr>
            <a:cxnSpLocks/>
          </p:cNvCxnSpPr>
          <p:nvPr/>
        </p:nvCxnSpPr>
        <p:spPr>
          <a:xfrm flipH="1">
            <a:off x="2358189" y="1957137"/>
            <a:ext cx="15320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tângulo: Cantos Arredondados 12">
            <a:extLst>
              <a:ext uri="{FF2B5EF4-FFF2-40B4-BE49-F238E27FC236}">
                <a16:creationId xmlns:a16="http://schemas.microsoft.com/office/drawing/2014/main" id="{24E337D8-8767-A965-92E4-8C312120A363}"/>
              </a:ext>
            </a:extLst>
          </p:cNvPr>
          <p:cNvSpPr/>
          <p:nvPr/>
        </p:nvSpPr>
        <p:spPr>
          <a:xfrm>
            <a:off x="4524337" y="914400"/>
            <a:ext cx="1920526" cy="2057400"/>
          </a:xfrm>
          <a:prstGeom prst="roundRect">
            <a:avLst/>
          </a:prstGeom>
          <a:solidFill>
            <a:srgbClr val="ED0007"/>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ixaDeTexto 13">
            <a:extLst>
              <a:ext uri="{FF2B5EF4-FFF2-40B4-BE49-F238E27FC236}">
                <a16:creationId xmlns:a16="http://schemas.microsoft.com/office/drawing/2014/main" id="{9E049213-6762-74B3-8528-D870D8E54FEE}"/>
              </a:ext>
            </a:extLst>
          </p:cNvPr>
          <p:cNvSpPr txBox="1"/>
          <p:nvPr/>
        </p:nvSpPr>
        <p:spPr>
          <a:xfrm>
            <a:off x="4787232" y="914400"/>
            <a:ext cx="1394736" cy="301752"/>
          </a:xfrm>
          <a:prstGeom prst="rect">
            <a:avLst/>
          </a:prstGeom>
          <a:solidFill>
            <a:srgbClr val="F2504C"/>
          </a:solidFill>
          <a:ln w="38100">
            <a:solidFill>
              <a:schemeClr val="tx1"/>
            </a:solidFill>
          </a:ln>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b="0" i="0" u="none" strike="noStrike" kern="0" cap="none" spc="0" normalizeH="0" baseline="0" noProof="0" dirty="0" err="1">
                <a:ln>
                  <a:noFill/>
                </a:ln>
                <a:solidFill>
                  <a:srgbClr val="000000"/>
                </a:solidFill>
                <a:effectLst/>
                <a:uLnTx/>
                <a:uFillTx/>
              </a:rPr>
              <a:t>Devs</a:t>
            </a:r>
            <a:endParaRPr kumimoji="0" lang="pt-BR" sz="1800" b="0" i="0" u="none" strike="noStrike" kern="0" cap="none" spc="0" normalizeH="0" baseline="0" noProof="0" dirty="0">
              <a:ln>
                <a:noFill/>
              </a:ln>
              <a:solidFill>
                <a:srgbClr val="000000"/>
              </a:solidFill>
              <a:effectLst/>
              <a:uLnTx/>
              <a:uFillTx/>
            </a:endParaRPr>
          </a:p>
        </p:txBody>
      </p:sp>
      <p:sp>
        <p:nvSpPr>
          <p:cNvPr id="15" name="CaixaDeTexto 14">
            <a:extLst>
              <a:ext uri="{FF2B5EF4-FFF2-40B4-BE49-F238E27FC236}">
                <a16:creationId xmlns:a16="http://schemas.microsoft.com/office/drawing/2014/main" id="{AB21597E-A618-0870-C493-C39DD5CE42FF}"/>
              </a:ext>
            </a:extLst>
          </p:cNvPr>
          <p:cNvSpPr txBox="1"/>
          <p:nvPr/>
        </p:nvSpPr>
        <p:spPr>
          <a:xfrm>
            <a:off x="4524337" y="1299411"/>
            <a:ext cx="1920526" cy="1403681"/>
          </a:xfrm>
          <a:prstGeom prst="rect">
            <a:avLst/>
          </a:prstGeom>
          <a:noFill/>
        </p:spPr>
        <p:txBody>
          <a:bodyPr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BR" altLang="pt-BR" dirty="0" err="1">
                <a:solidFill>
                  <a:srgbClr val="202124"/>
                </a:solidFill>
                <a:latin typeface="inherit"/>
              </a:rPr>
              <a:t>C</a:t>
            </a:r>
            <a:r>
              <a:rPr kumimoji="0" lang="pt-BR" altLang="pt-BR" sz="1800" b="0" i="0" u="none" strike="noStrike" cap="none" normalizeH="0" baseline="0" dirty="0" err="1">
                <a:ln>
                  <a:noFill/>
                </a:ln>
                <a:solidFill>
                  <a:srgbClr val="202124"/>
                </a:solidFill>
                <a:effectLst/>
                <a:latin typeface="inherit"/>
              </a:rPr>
              <a:t>reates</a:t>
            </a:r>
            <a:r>
              <a:rPr kumimoji="0" lang="pt-BR" altLang="pt-BR" sz="1800" b="0" i="0" u="none" strike="noStrike" cap="none" normalizeH="0" baseline="0" dirty="0">
                <a:ln>
                  <a:noFill/>
                </a:ln>
                <a:solidFill>
                  <a:srgbClr val="202124"/>
                </a:solidFill>
                <a:effectLst/>
                <a:latin typeface="inherit"/>
              </a:rPr>
              <a:t> malware to </a:t>
            </a:r>
            <a:r>
              <a:rPr kumimoji="0" lang="pt-BR" altLang="pt-BR" sz="1800" b="0" i="0" u="none" strike="noStrike" cap="none" normalizeH="0" baseline="0" dirty="0" err="1">
                <a:ln>
                  <a:noFill/>
                </a:ln>
                <a:solidFill>
                  <a:srgbClr val="202124"/>
                </a:solidFill>
                <a:effectLst/>
                <a:latin typeface="inherit"/>
              </a:rPr>
              <a:t>steal</a:t>
            </a:r>
            <a:r>
              <a:rPr kumimoji="0" lang="pt-BR" altLang="pt-BR" sz="1800" b="0" i="0" u="none" strike="noStrike" cap="none" normalizeH="0" baseline="0" dirty="0">
                <a:ln>
                  <a:noFill/>
                </a:ln>
                <a:solidFill>
                  <a:srgbClr val="202124"/>
                </a:solidFill>
                <a:effectLst/>
                <a:latin typeface="inherit"/>
              </a:rPr>
              <a:t> data </a:t>
            </a:r>
            <a:r>
              <a:rPr kumimoji="0" lang="pt-BR" altLang="pt-BR" sz="1800" b="0" i="0" u="none" strike="noStrike" cap="none" normalizeH="0" baseline="0" dirty="0" err="1">
                <a:ln>
                  <a:noFill/>
                </a:ln>
                <a:solidFill>
                  <a:srgbClr val="202124"/>
                </a:solidFill>
                <a:effectLst/>
                <a:latin typeface="inherit"/>
              </a:rPr>
              <a:t>from</a:t>
            </a:r>
            <a:r>
              <a:rPr kumimoji="0" lang="pt-BR" altLang="pt-BR" sz="1800" b="0" i="0" u="none" strike="noStrike" cap="none" normalizeH="0" baseline="0" dirty="0">
                <a:ln>
                  <a:noFill/>
                </a:ln>
                <a:solidFill>
                  <a:srgbClr val="202124"/>
                </a:solidFill>
                <a:effectLst/>
                <a:latin typeface="inherit"/>
              </a:rPr>
              <a:t> </a:t>
            </a:r>
            <a:r>
              <a:rPr kumimoji="0" lang="pt-BR" altLang="pt-BR" sz="1800" b="0" i="0" u="none" strike="noStrike" cap="none" normalizeH="0" baseline="0" dirty="0" err="1">
                <a:ln>
                  <a:noFill/>
                </a:ln>
                <a:solidFill>
                  <a:srgbClr val="202124"/>
                </a:solidFill>
                <a:effectLst/>
                <a:latin typeface="inherit"/>
              </a:rPr>
              <a:t>users</a:t>
            </a:r>
            <a:r>
              <a:rPr kumimoji="0" lang="pt-BR" altLang="pt-BR" sz="1800" b="0" i="0" u="none" strike="noStrike" cap="none" normalizeH="0" baseline="0" dirty="0">
                <a:ln>
                  <a:noFill/>
                </a:ln>
                <a:solidFill>
                  <a:srgbClr val="202124"/>
                </a:solidFill>
                <a:effectLst/>
                <a:latin typeface="inherit"/>
              </a:rPr>
              <a:t> </a:t>
            </a:r>
            <a:r>
              <a:rPr kumimoji="0" lang="pt-BR" altLang="pt-BR" sz="1800" b="0" i="0" u="none" strike="noStrike" cap="none" normalizeH="0" baseline="0" dirty="0" err="1">
                <a:ln>
                  <a:noFill/>
                </a:ln>
                <a:solidFill>
                  <a:srgbClr val="202124"/>
                </a:solidFill>
                <a:effectLst/>
                <a:latin typeface="inherit"/>
              </a:rPr>
              <a:t>such</a:t>
            </a:r>
            <a:r>
              <a:rPr kumimoji="0" lang="pt-BR" altLang="pt-BR" sz="1800" b="0" i="0" u="none" strike="noStrike" cap="none" normalizeH="0" baseline="0" dirty="0">
                <a:ln>
                  <a:noFill/>
                </a:ln>
                <a:solidFill>
                  <a:srgbClr val="202124"/>
                </a:solidFill>
                <a:effectLst/>
                <a:latin typeface="inherit"/>
              </a:rPr>
              <a:t> as financial data, </a:t>
            </a:r>
            <a:r>
              <a:rPr kumimoji="0" lang="pt-BR" altLang="pt-BR" sz="1800" b="0" i="0" u="none" strike="noStrike" cap="none" normalizeH="0" baseline="0" dirty="0" err="1">
                <a:ln>
                  <a:noFill/>
                </a:ln>
                <a:solidFill>
                  <a:srgbClr val="202124"/>
                </a:solidFill>
                <a:effectLst/>
                <a:latin typeface="inherit"/>
              </a:rPr>
              <a:t>credentials</a:t>
            </a:r>
            <a:r>
              <a:rPr lang="pt-BR" altLang="pt-BR" dirty="0">
                <a:solidFill>
                  <a:srgbClr val="202124"/>
                </a:solidFill>
                <a:latin typeface="inherit"/>
              </a:rPr>
              <a:t> </a:t>
            </a:r>
            <a:r>
              <a:rPr lang="pt-BR" altLang="pt-BR" dirty="0" err="1">
                <a:solidFill>
                  <a:srgbClr val="202124"/>
                </a:solidFill>
                <a:latin typeface="inherit"/>
              </a:rPr>
              <a:t>and</a:t>
            </a:r>
            <a:r>
              <a:rPr lang="pt-BR" altLang="pt-BR" dirty="0">
                <a:solidFill>
                  <a:srgbClr val="202124"/>
                </a:solidFill>
                <a:latin typeface="inherit"/>
              </a:rPr>
              <a:t> </a:t>
            </a:r>
            <a:r>
              <a:rPr lang="pt-BR" altLang="pt-BR" dirty="0" err="1">
                <a:solidFill>
                  <a:srgbClr val="202124"/>
                </a:solidFill>
                <a:latin typeface="inherit"/>
              </a:rPr>
              <a:t>others</a:t>
            </a:r>
            <a:endParaRPr kumimoji="0" lang="pt-BR" altLang="pt-BR" sz="1400" b="0" i="0" u="none" strike="noStrike" cap="none" normalizeH="0" baseline="0" dirty="0">
              <a:ln>
                <a:noFill/>
              </a:ln>
              <a:solidFill>
                <a:schemeClr val="tx1"/>
              </a:solidFill>
              <a:effectLst/>
              <a:latin typeface="Arial" panose="020B0604020202020204" pitchFamily="34" charset="0"/>
            </a:endParaRPr>
          </a:p>
        </p:txBody>
      </p:sp>
      <p:cxnSp>
        <p:nvCxnSpPr>
          <p:cNvPr id="16" name="Conector de Seta Reta 15">
            <a:extLst>
              <a:ext uri="{FF2B5EF4-FFF2-40B4-BE49-F238E27FC236}">
                <a16:creationId xmlns:a16="http://schemas.microsoft.com/office/drawing/2014/main" id="{A519AA6C-3697-01C8-11ED-FAB8505CAD41}"/>
              </a:ext>
            </a:extLst>
          </p:cNvPr>
          <p:cNvCxnSpPr>
            <a:cxnSpLocks/>
          </p:cNvCxnSpPr>
          <p:nvPr/>
        </p:nvCxnSpPr>
        <p:spPr>
          <a:xfrm>
            <a:off x="1062468" y="3088327"/>
            <a:ext cx="910710" cy="890337"/>
          </a:xfrm>
          <a:prstGeom prst="straightConnector1">
            <a:avLst/>
          </a:prstGeom>
          <a:ln w="38100">
            <a:solidFill>
              <a:srgbClr val="80D1FF"/>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Cantos Arredondados 17">
            <a:extLst>
              <a:ext uri="{FF2B5EF4-FFF2-40B4-BE49-F238E27FC236}">
                <a16:creationId xmlns:a16="http://schemas.microsoft.com/office/drawing/2014/main" id="{BD362DAA-91DD-BE0C-DBF7-E45AEAEC1681}"/>
              </a:ext>
            </a:extLst>
          </p:cNvPr>
          <p:cNvSpPr/>
          <p:nvPr/>
        </p:nvSpPr>
        <p:spPr>
          <a:xfrm>
            <a:off x="2163937" y="3485786"/>
            <a:ext cx="1920526" cy="2057400"/>
          </a:xfrm>
          <a:prstGeom prst="roundRect">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CaixaDeTexto 18">
            <a:extLst>
              <a:ext uri="{FF2B5EF4-FFF2-40B4-BE49-F238E27FC236}">
                <a16:creationId xmlns:a16="http://schemas.microsoft.com/office/drawing/2014/main" id="{467A11D9-2201-A9CA-CDCA-70F7D5AE2B1C}"/>
              </a:ext>
            </a:extLst>
          </p:cNvPr>
          <p:cNvSpPr txBox="1"/>
          <p:nvPr/>
        </p:nvSpPr>
        <p:spPr>
          <a:xfrm>
            <a:off x="2358189" y="3505617"/>
            <a:ext cx="1532021" cy="301752"/>
          </a:xfrm>
          <a:prstGeom prst="rect">
            <a:avLst/>
          </a:prstGeom>
          <a:solidFill>
            <a:srgbClr val="1DE760"/>
          </a:solidFill>
          <a:ln w="38100">
            <a:solidFill>
              <a:schemeClr val="tx1"/>
            </a:solidFill>
          </a:ln>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Distributors</a:t>
            </a:r>
          </a:p>
        </p:txBody>
      </p:sp>
      <p:sp>
        <p:nvSpPr>
          <p:cNvPr id="20" name="CaixaDeTexto 19">
            <a:extLst>
              <a:ext uri="{FF2B5EF4-FFF2-40B4-BE49-F238E27FC236}">
                <a16:creationId xmlns:a16="http://schemas.microsoft.com/office/drawing/2014/main" id="{75446936-B98A-AB66-1622-5D49DDAE7D4E}"/>
              </a:ext>
            </a:extLst>
          </p:cNvPr>
          <p:cNvSpPr txBox="1"/>
          <p:nvPr/>
        </p:nvSpPr>
        <p:spPr>
          <a:xfrm>
            <a:off x="2163937" y="3890211"/>
            <a:ext cx="1920526" cy="1371600"/>
          </a:xfrm>
          <a:prstGeom prst="rect">
            <a:avLst/>
          </a:prstGeom>
          <a:noFill/>
        </p:spPr>
        <p:txBody>
          <a:bodyPr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err="1">
                <a:ln>
                  <a:noFill/>
                </a:ln>
                <a:solidFill>
                  <a:srgbClr val="202124"/>
                </a:solidFill>
                <a:effectLst/>
                <a:latin typeface="inherit"/>
              </a:rPr>
              <a:t>Traffic</a:t>
            </a:r>
            <a:r>
              <a:rPr kumimoji="0" lang="pt-BR" altLang="pt-BR" sz="1800" b="0" i="0" u="none" strike="noStrike" cap="none" normalizeH="0" baseline="0" dirty="0">
                <a:ln>
                  <a:noFill/>
                </a:ln>
                <a:solidFill>
                  <a:srgbClr val="202124"/>
                </a:solidFill>
                <a:effectLst/>
                <a:latin typeface="inherit"/>
              </a:rPr>
              <a:t> </a:t>
            </a:r>
            <a:r>
              <a:rPr kumimoji="0" lang="pt-BR" altLang="pt-BR" sz="1800" b="0" i="0" u="none" strike="noStrike" cap="none" normalizeH="0" baseline="0" dirty="0" err="1">
                <a:ln>
                  <a:noFill/>
                </a:ln>
                <a:solidFill>
                  <a:srgbClr val="202124"/>
                </a:solidFill>
                <a:effectLst/>
                <a:latin typeface="inherit"/>
              </a:rPr>
              <a:t>stolen</a:t>
            </a:r>
            <a:r>
              <a:rPr kumimoji="0" lang="pt-BR" altLang="pt-BR" sz="1800" b="0" i="0" u="none" strike="noStrike" cap="none" normalizeH="0" baseline="0" dirty="0">
                <a:ln>
                  <a:noFill/>
                </a:ln>
                <a:solidFill>
                  <a:srgbClr val="202124"/>
                </a:solidFill>
                <a:effectLst/>
                <a:latin typeface="inherit"/>
              </a:rPr>
              <a:t> data, </a:t>
            </a:r>
            <a:r>
              <a:rPr kumimoji="0" lang="pt-BR" altLang="pt-BR" sz="1800" b="0" i="0" u="none" strike="noStrike" cap="none" normalizeH="0" baseline="0" dirty="0" err="1">
                <a:ln>
                  <a:noFill/>
                </a:ln>
                <a:solidFill>
                  <a:srgbClr val="202124"/>
                </a:solidFill>
                <a:effectLst/>
                <a:latin typeface="inherit"/>
              </a:rPr>
              <a:t>selling</a:t>
            </a:r>
            <a:r>
              <a:rPr kumimoji="0" lang="pt-BR" altLang="pt-BR" sz="1800" b="0" i="0" u="none" strike="noStrike" cap="none" normalizeH="0" baseline="0" dirty="0">
                <a:ln>
                  <a:noFill/>
                </a:ln>
                <a:solidFill>
                  <a:srgbClr val="202124"/>
                </a:solidFill>
                <a:effectLst/>
                <a:latin typeface="inherit"/>
              </a:rPr>
              <a:t> it to </a:t>
            </a:r>
            <a:r>
              <a:rPr kumimoji="0" lang="pt-BR" altLang="pt-BR" sz="1800" b="0" i="0" u="none" strike="noStrike" cap="none" normalizeH="0" baseline="0" dirty="0" err="1">
                <a:ln>
                  <a:noFill/>
                </a:ln>
                <a:solidFill>
                  <a:srgbClr val="202124"/>
                </a:solidFill>
                <a:effectLst/>
                <a:latin typeface="inherit"/>
              </a:rPr>
              <a:t>cybercriminals</a:t>
            </a:r>
            <a:r>
              <a:rPr kumimoji="0" lang="pt-BR" altLang="pt-BR" sz="500" b="0" i="0" u="none" strike="noStrike" cap="none" normalizeH="0" baseline="0" dirty="0">
                <a:ln>
                  <a:noFill/>
                </a:ln>
                <a:solidFill>
                  <a:schemeClr val="tx1"/>
                </a:solidFill>
                <a:effectLst/>
              </a:rPr>
              <a:t> </a:t>
            </a:r>
            <a:endParaRPr kumimoji="0" lang="pt-BR" altLang="pt-BR" sz="1400" b="0" i="0" u="none" strike="noStrike" cap="none" normalizeH="0" baseline="0" dirty="0">
              <a:ln>
                <a:noFill/>
              </a:ln>
              <a:solidFill>
                <a:schemeClr val="tx1"/>
              </a:solidFill>
              <a:effectLst/>
              <a:latin typeface="Arial" panose="020B0604020202020204" pitchFamily="34" charset="0"/>
            </a:endParaRPr>
          </a:p>
        </p:txBody>
      </p:sp>
      <p:cxnSp>
        <p:nvCxnSpPr>
          <p:cNvPr id="21" name="Conector de Seta Reta 20">
            <a:extLst>
              <a:ext uri="{FF2B5EF4-FFF2-40B4-BE49-F238E27FC236}">
                <a16:creationId xmlns:a16="http://schemas.microsoft.com/office/drawing/2014/main" id="{555DC0F6-5966-CCA2-B8A3-C4659CB34152}"/>
              </a:ext>
            </a:extLst>
          </p:cNvPr>
          <p:cNvCxnSpPr>
            <a:cxnSpLocks/>
          </p:cNvCxnSpPr>
          <p:nvPr/>
        </p:nvCxnSpPr>
        <p:spPr>
          <a:xfrm>
            <a:off x="4701905" y="4451906"/>
            <a:ext cx="1297842" cy="0"/>
          </a:xfrm>
          <a:prstGeom prst="straightConnector1">
            <a:avLst/>
          </a:prstGeom>
          <a:ln w="38100">
            <a:solidFill>
              <a:srgbClr val="1DE760"/>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Cantos Arredondados 22">
            <a:extLst>
              <a:ext uri="{FF2B5EF4-FFF2-40B4-BE49-F238E27FC236}">
                <a16:creationId xmlns:a16="http://schemas.microsoft.com/office/drawing/2014/main" id="{16A83684-A1FB-6A2E-1A24-9A6AB3A6B320}"/>
              </a:ext>
            </a:extLst>
          </p:cNvPr>
          <p:cNvSpPr/>
          <p:nvPr/>
        </p:nvSpPr>
        <p:spPr>
          <a:xfrm>
            <a:off x="6690910" y="3485786"/>
            <a:ext cx="1920526" cy="2057400"/>
          </a:xfrm>
          <a:prstGeom prst="round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CaixaDeTexto 23">
            <a:extLst>
              <a:ext uri="{FF2B5EF4-FFF2-40B4-BE49-F238E27FC236}">
                <a16:creationId xmlns:a16="http://schemas.microsoft.com/office/drawing/2014/main" id="{8C9A13CC-38C9-0970-602E-84C3534314AD}"/>
              </a:ext>
            </a:extLst>
          </p:cNvPr>
          <p:cNvSpPr txBox="1"/>
          <p:nvPr/>
        </p:nvSpPr>
        <p:spPr>
          <a:xfrm>
            <a:off x="6885162" y="3485786"/>
            <a:ext cx="1532021" cy="301752"/>
          </a:xfrm>
          <a:prstGeom prst="rect">
            <a:avLst/>
          </a:prstGeom>
          <a:solidFill>
            <a:srgbClr val="E6EB19"/>
          </a:solidFill>
          <a:ln w="38100">
            <a:solidFill>
              <a:schemeClr val="tx1"/>
            </a:solidFill>
          </a:ln>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altLang="pt-BR" sz="1600" kern="0" dirty="0" err="1">
                <a:solidFill>
                  <a:srgbClr val="000000"/>
                </a:solidFill>
              </a:rPr>
              <a:t>Cybercriminals</a:t>
            </a:r>
            <a:endParaRPr lang="pt-BR" kern="0" dirty="0">
              <a:solidFill>
                <a:srgbClr val="000000"/>
              </a:solidFill>
            </a:endParaRPr>
          </a:p>
        </p:txBody>
      </p:sp>
      <p:sp>
        <p:nvSpPr>
          <p:cNvPr id="26" name="CaixaDeTexto 25">
            <a:extLst>
              <a:ext uri="{FF2B5EF4-FFF2-40B4-BE49-F238E27FC236}">
                <a16:creationId xmlns:a16="http://schemas.microsoft.com/office/drawing/2014/main" id="{65A47C04-7628-CC2D-5F55-C5FB6F2189C2}"/>
              </a:ext>
            </a:extLst>
          </p:cNvPr>
          <p:cNvSpPr txBox="1"/>
          <p:nvPr/>
        </p:nvSpPr>
        <p:spPr>
          <a:xfrm>
            <a:off x="6690910" y="3890211"/>
            <a:ext cx="1915284" cy="137160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Use datas to </a:t>
            </a:r>
            <a:r>
              <a:rPr kumimoji="0" lang="pt-BR" sz="1800" b="0" i="0" u="none" strike="noStrike" kern="0" cap="none" spc="0" normalizeH="0" baseline="0" noProof="0" dirty="0" err="1">
                <a:ln>
                  <a:noFill/>
                </a:ln>
                <a:solidFill>
                  <a:srgbClr val="000000"/>
                </a:solidFill>
                <a:effectLst/>
                <a:uLnTx/>
                <a:uFillTx/>
              </a:rPr>
              <a:t>gain</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money</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with</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activities</a:t>
            </a:r>
            <a:r>
              <a:rPr kumimoji="0" lang="pt-BR" sz="1800" b="0" i="0" u="none" strike="noStrike" kern="0" cap="none" spc="0" normalizeH="0" baseline="0" noProof="0" dirty="0">
                <a:ln>
                  <a:noFill/>
                </a:ln>
                <a:solidFill>
                  <a:srgbClr val="000000"/>
                </a:solidFill>
                <a:effectLst/>
                <a:uLnTx/>
                <a:uFillTx/>
              </a:rPr>
              <a:t> online</a:t>
            </a:r>
          </a:p>
        </p:txBody>
      </p:sp>
      <p:cxnSp>
        <p:nvCxnSpPr>
          <p:cNvPr id="27" name="Conector de Seta Reta 26">
            <a:extLst>
              <a:ext uri="{FF2B5EF4-FFF2-40B4-BE49-F238E27FC236}">
                <a16:creationId xmlns:a16="http://schemas.microsoft.com/office/drawing/2014/main" id="{1F77D789-7270-3925-68DF-EDF3DBBF2053}"/>
              </a:ext>
            </a:extLst>
          </p:cNvPr>
          <p:cNvCxnSpPr>
            <a:cxnSpLocks/>
          </p:cNvCxnSpPr>
          <p:nvPr/>
        </p:nvCxnSpPr>
        <p:spPr>
          <a:xfrm flipV="1">
            <a:off x="8828136" y="3533495"/>
            <a:ext cx="425369" cy="890663"/>
          </a:xfrm>
          <a:prstGeom prst="straightConnector1">
            <a:avLst/>
          </a:prstGeom>
          <a:ln w="38100">
            <a:solidFill>
              <a:srgbClr val="E6EB19"/>
            </a:solidFill>
            <a:tailEnd type="triangle"/>
          </a:ln>
        </p:spPr>
        <p:style>
          <a:lnRef idx="1">
            <a:schemeClr val="accent1"/>
          </a:lnRef>
          <a:fillRef idx="0">
            <a:schemeClr val="accent1"/>
          </a:fillRef>
          <a:effectRef idx="0">
            <a:schemeClr val="accent1"/>
          </a:effectRef>
          <a:fontRef idx="minor">
            <a:schemeClr val="tx1"/>
          </a:fontRef>
        </p:style>
      </p:cxnSp>
      <p:sp>
        <p:nvSpPr>
          <p:cNvPr id="30" name="Retângulo: Cantos Arredondados 29">
            <a:extLst>
              <a:ext uri="{FF2B5EF4-FFF2-40B4-BE49-F238E27FC236}">
                <a16:creationId xmlns:a16="http://schemas.microsoft.com/office/drawing/2014/main" id="{D2EA0477-C1E7-478A-1D8F-399543AE2FAB}"/>
              </a:ext>
            </a:extLst>
          </p:cNvPr>
          <p:cNvSpPr/>
          <p:nvPr/>
        </p:nvSpPr>
        <p:spPr>
          <a:xfrm>
            <a:off x="8417183" y="914400"/>
            <a:ext cx="1920526" cy="2057400"/>
          </a:xfrm>
          <a:prstGeom prst="roundRect">
            <a:avLst/>
          </a:prstGeom>
          <a:solidFill>
            <a:srgbClr val="9E289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1" name="CaixaDeTexto 30">
            <a:extLst>
              <a:ext uri="{FF2B5EF4-FFF2-40B4-BE49-F238E27FC236}">
                <a16:creationId xmlns:a16="http://schemas.microsoft.com/office/drawing/2014/main" id="{47BCA9A9-948A-B7D8-33A0-3E94C927EDA4}"/>
              </a:ext>
            </a:extLst>
          </p:cNvPr>
          <p:cNvSpPr txBox="1"/>
          <p:nvPr/>
        </p:nvSpPr>
        <p:spPr>
          <a:xfrm>
            <a:off x="8680078" y="940287"/>
            <a:ext cx="1394736" cy="301752"/>
          </a:xfrm>
          <a:prstGeom prst="rect">
            <a:avLst/>
          </a:prstGeom>
          <a:solidFill>
            <a:srgbClr val="9034DC"/>
          </a:solidFill>
          <a:ln w="38100">
            <a:solidFill>
              <a:schemeClr val="tx1"/>
            </a:solidFill>
          </a:ln>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600" b="0" i="0" u="none" strike="noStrike" kern="0" cap="none" spc="0" normalizeH="0" baseline="0" noProof="0" dirty="0" err="1">
                <a:ln>
                  <a:noFill/>
                </a:ln>
                <a:solidFill>
                  <a:srgbClr val="000000"/>
                </a:solidFill>
                <a:effectLst/>
                <a:uLnTx/>
                <a:uFillTx/>
              </a:rPr>
              <a:t>Consumers</a:t>
            </a:r>
            <a:endParaRPr kumimoji="0" lang="pt-BR" sz="1800" b="0" i="0" u="none" strike="noStrike" kern="0" cap="none" spc="0" normalizeH="0" baseline="0" noProof="0" dirty="0">
              <a:ln>
                <a:noFill/>
              </a:ln>
              <a:solidFill>
                <a:srgbClr val="000000"/>
              </a:solidFill>
              <a:effectLst/>
              <a:uLnTx/>
              <a:uFillTx/>
            </a:endParaRPr>
          </a:p>
        </p:txBody>
      </p:sp>
      <p:sp>
        <p:nvSpPr>
          <p:cNvPr id="32" name="CaixaDeTexto 31">
            <a:extLst>
              <a:ext uri="{FF2B5EF4-FFF2-40B4-BE49-F238E27FC236}">
                <a16:creationId xmlns:a16="http://schemas.microsoft.com/office/drawing/2014/main" id="{582AC8E3-4920-68CC-8574-EB53E009A6BF}"/>
              </a:ext>
            </a:extLst>
          </p:cNvPr>
          <p:cNvSpPr txBox="1"/>
          <p:nvPr/>
        </p:nvSpPr>
        <p:spPr>
          <a:xfrm>
            <a:off x="8417183" y="1299411"/>
            <a:ext cx="1920526" cy="1403681"/>
          </a:xfrm>
          <a:prstGeom prst="rect">
            <a:avLst/>
          </a:prstGeom>
          <a:noFill/>
        </p:spPr>
        <p:txBody>
          <a:bodyPr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BR" altLang="pt-BR" dirty="0" err="1">
                <a:solidFill>
                  <a:srgbClr val="202124"/>
                </a:solidFill>
                <a:latin typeface="inherit"/>
              </a:rPr>
              <a:t>Get</a:t>
            </a:r>
            <a:r>
              <a:rPr lang="pt-BR" altLang="pt-BR" dirty="0">
                <a:solidFill>
                  <a:srgbClr val="202124"/>
                </a:solidFill>
                <a:latin typeface="inherit"/>
              </a:rPr>
              <a:t> </a:t>
            </a:r>
            <a:r>
              <a:rPr lang="pt-BR" altLang="pt-BR" dirty="0" err="1">
                <a:solidFill>
                  <a:srgbClr val="202124"/>
                </a:solidFill>
                <a:latin typeface="inherit"/>
              </a:rPr>
              <a:t>these</a:t>
            </a:r>
            <a:r>
              <a:rPr lang="pt-BR" altLang="pt-BR" dirty="0">
                <a:solidFill>
                  <a:srgbClr val="202124"/>
                </a:solidFill>
                <a:latin typeface="inherit"/>
              </a:rPr>
              <a:t> </a:t>
            </a:r>
            <a:r>
              <a:rPr lang="pt-BR" altLang="pt-BR" dirty="0" err="1">
                <a:solidFill>
                  <a:srgbClr val="202124"/>
                </a:solidFill>
                <a:latin typeface="inherit"/>
              </a:rPr>
              <a:t>stolen</a:t>
            </a:r>
            <a:r>
              <a:rPr lang="pt-BR" altLang="pt-BR" dirty="0">
                <a:solidFill>
                  <a:srgbClr val="202124"/>
                </a:solidFill>
                <a:latin typeface="inherit"/>
              </a:rPr>
              <a:t> </a:t>
            </a:r>
            <a:r>
              <a:rPr lang="pt-BR" altLang="pt-BR" dirty="0" err="1">
                <a:solidFill>
                  <a:srgbClr val="202124"/>
                </a:solidFill>
                <a:latin typeface="inherit"/>
              </a:rPr>
              <a:t>credentials</a:t>
            </a:r>
            <a:r>
              <a:rPr lang="pt-BR" altLang="pt-BR" dirty="0">
                <a:solidFill>
                  <a:srgbClr val="202124"/>
                </a:solidFill>
                <a:latin typeface="inherit"/>
              </a:rPr>
              <a:t>, </a:t>
            </a:r>
            <a:r>
              <a:rPr lang="pt-BR" altLang="pt-BR" dirty="0" err="1">
                <a:solidFill>
                  <a:srgbClr val="202124"/>
                </a:solidFill>
                <a:latin typeface="inherit"/>
              </a:rPr>
              <a:t>credit</a:t>
            </a:r>
            <a:r>
              <a:rPr lang="pt-BR" altLang="pt-BR" dirty="0">
                <a:solidFill>
                  <a:srgbClr val="202124"/>
                </a:solidFill>
                <a:latin typeface="inherit"/>
              </a:rPr>
              <a:t> cards, bank </a:t>
            </a:r>
            <a:r>
              <a:rPr lang="pt-BR" altLang="pt-BR" dirty="0" err="1">
                <a:solidFill>
                  <a:srgbClr val="202124"/>
                </a:solidFill>
                <a:latin typeface="inherit"/>
              </a:rPr>
              <a:t>accounts</a:t>
            </a:r>
            <a:r>
              <a:rPr lang="pt-BR" altLang="pt-BR" dirty="0">
                <a:solidFill>
                  <a:srgbClr val="202124"/>
                </a:solidFill>
                <a:latin typeface="inherit"/>
              </a:rPr>
              <a:t> </a:t>
            </a:r>
            <a:r>
              <a:rPr lang="pt-BR" altLang="pt-BR" dirty="0" err="1">
                <a:solidFill>
                  <a:srgbClr val="202124"/>
                </a:solidFill>
                <a:latin typeface="inherit"/>
              </a:rPr>
              <a:t>and</a:t>
            </a:r>
            <a:r>
              <a:rPr lang="pt-BR" altLang="pt-BR" dirty="0">
                <a:solidFill>
                  <a:srgbClr val="202124"/>
                </a:solidFill>
                <a:latin typeface="inherit"/>
              </a:rPr>
              <a:t> etc... </a:t>
            </a:r>
          </a:p>
        </p:txBody>
      </p:sp>
      <p:sp>
        <p:nvSpPr>
          <p:cNvPr id="33" name="Elipse 32">
            <a:extLst>
              <a:ext uri="{FF2B5EF4-FFF2-40B4-BE49-F238E27FC236}">
                <a16:creationId xmlns:a16="http://schemas.microsoft.com/office/drawing/2014/main" id="{5BED09E7-9105-7441-7E69-EE2754855CCE}"/>
              </a:ext>
            </a:extLst>
          </p:cNvPr>
          <p:cNvSpPr/>
          <p:nvPr/>
        </p:nvSpPr>
        <p:spPr>
          <a:xfrm>
            <a:off x="1806999" y="2623522"/>
            <a:ext cx="713875" cy="67313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1</a:t>
            </a:r>
          </a:p>
        </p:txBody>
      </p:sp>
      <p:sp>
        <p:nvSpPr>
          <p:cNvPr id="34" name="Elipse 33">
            <a:extLst>
              <a:ext uri="{FF2B5EF4-FFF2-40B4-BE49-F238E27FC236}">
                <a16:creationId xmlns:a16="http://schemas.microsoft.com/office/drawing/2014/main" id="{1F15F2BF-D2B2-E96E-9B56-7B22BF695F66}"/>
              </a:ext>
            </a:extLst>
          </p:cNvPr>
          <p:cNvSpPr/>
          <p:nvPr/>
        </p:nvSpPr>
        <p:spPr>
          <a:xfrm>
            <a:off x="6214052" y="2635235"/>
            <a:ext cx="713875" cy="67313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chemeClr val="bg1"/>
                </a:solidFill>
                <a:latin typeface="Bosch Office Sans"/>
              </a:rPr>
              <a:t>2</a:t>
            </a:r>
            <a:endParaRPr kumimoji="0" lang="pt-BR" sz="1800" b="0"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5" name="Elipse 34">
            <a:extLst>
              <a:ext uri="{FF2B5EF4-FFF2-40B4-BE49-F238E27FC236}">
                <a16:creationId xmlns:a16="http://schemas.microsoft.com/office/drawing/2014/main" id="{275BF100-D7E1-D10F-7727-733EDB360FEF}"/>
              </a:ext>
            </a:extLst>
          </p:cNvPr>
          <p:cNvSpPr/>
          <p:nvPr/>
        </p:nvSpPr>
        <p:spPr>
          <a:xfrm>
            <a:off x="3707831" y="5008088"/>
            <a:ext cx="713875" cy="67313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3</a:t>
            </a:r>
          </a:p>
        </p:txBody>
      </p:sp>
      <p:sp>
        <p:nvSpPr>
          <p:cNvPr id="36" name="Elipse 35">
            <a:extLst>
              <a:ext uri="{FF2B5EF4-FFF2-40B4-BE49-F238E27FC236}">
                <a16:creationId xmlns:a16="http://schemas.microsoft.com/office/drawing/2014/main" id="{8D52ABE9-218A-3AD5-438A-DA3774F4A568}"/>
              </a:ext>
            </a:extLst>
          </p:cNvPr>
          <p:cNvSpPr/>
          <p:nvPr/>
        </p:nvSpPr>
        <p:spPr>
          <a:xfrm>
            <a:off x="8251878" y="5008088"/>
            <a:ext cx="713875" cy="67313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4</a:t>
            </a:r>
          </a:p>
        </p:txBody>
      </p:sp>
      <p:sp>
        <p:nvSpPr>
          <p:cNvPr id="37" name="Elipse 36">
            <a:extLst>
              <a:ext uri="{FF2B5EF4-FFF2-40B4-BE49-F238E27FC236}">
                <a16:creationId xmlns:a16="http://schemas.microsoft.com/office/drawing/2014/main" id="{B98A90FB-36EB-2610-206F-A36ED8679DF0}"/>
              </a:ext>
            </a:extLst>
          </p:cNvPr>
          <p:cNvSpPr/>
          <p:nvPr/>
        </p:nvSpPr>
        <p:spPr>
          <a:xfrm>
            <a:off x="10128236" y="2579518"/>
            <a:ext cx="713875" cy="673130"/>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chemeClr val="bg1"/>
                </a:solidFill>
                <a:latin typeface="Bosch Office Sans"/>
              </a:rPr>
              <a:t>5</a:t>
            </a:r>
            <a:endParaRPr kumimoji="0" lang="pt-BR" sz="1800" b="0"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2" name="Rectangle 3">
            <a:extLst>
              <a:ext uri="{FF2B5EF4-FFF2-40B4-BE49-F238E27FC236}">
                <a16:creationId xmlns:a16="http://schemas.microsoft.com/office/drawing/2014/main" id="{9641F47A-02EA-E522-91AF-7C594AD77DA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3148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6648982-1ED3-E8E2-92E3-DF2D34F5AA06}"/>
              </a:ext>
            </a:extLst>
          </p:cNvPr>
          <p:cNvSpPr>
            <a:spLocks noGrp="1"/>
          </p:cNvSpPr>
          <p:nvPr>
            <p:ph type="body" sz="quarter" idx="15"/>
          </p:nvPr>
        </p:nvSpPr>
        <p:spPr/>
        <p:txBody>
          <a:bodyPr/>
          <a:lstStyle/>
          <a:p>
            <a:r>
              <a:rPr lang="pt-BR" dirty="0" err="1"/>
              <a:t>Main</a:t>
            </a:r>
            <a:r>
              <a:rPr lang="pt-BR" dirty="0"/>
              <a:t> Cyber Attacks </a:t>
            </a:r>
          </a:p>
        </p:txBody>
      </p:sp>
      <p:sp>
        <p:nvSpPr>
          <p:cNvPr id="4" name="Espaço Reservado para Número de Slide 3">
            <a:extLst>
              <a:ext uri="{FF2B5EF4-FFF2-40B4-BE49-F238E27FC236}">
                <a16:creationId xmlns:a16="http://schemas.microsoft.com/office/drawing/2014/main" id="{1056959C-F49A-DF2E-AF54-C23C75F42831}"/>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6" name="Retângulo 5">
            <a:extLst>
              <a:ext uri="{FF2B5EF4-FFF2-40B4-BE49-F238E27FC236}">
                <a16:creationId xmlns:a16="http://schemas.microsoft.com/office/drawing/2014/main" id="{9C926CD3-4E0C-F21D-ABAB-263FD1DF2E1D}"/>
              </a:ext>
            </a:extLst>
          </p:cNvPr>
          <p:cNvSpPr/>
          <p:nvPr/>
        </p:nvSpPr>
        <p:spPr>
          <a:xfrm>
            <a:off x="493490" y="1006294"/>
            <a:ext cx="1759490" cy="1572314"/>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CaixaDeTexto 6">
            <a:extLst>
              <a:ext uri="{FF2B5EF4-FFF2-40B4-BE49-F238E27FC236}">
                <a16:creationId xmlns:a16="http://schemas.microsoft.com/office/drawing/2014/main" id="{7CF2AD22-A5C3-9988-FD8E-1AA64C54B9D4}"/>
              </a:ext>
            </a:extLst>
          </p:cNvPr>
          <p:cNvSpPr txBox="1"/>
          <p:nvPr/>
        </p:nvSpPr>
        <p:spPr>
          <a:xfrm>
            <a:off x="663371" y="1072642"/>
            <a:ext cx="1419727" cy="48928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effectLst/>
                <a:uLnTx/>
                <a:uFillTx/>
              </a:rPr>
              <a:t>Cross-site Scripting</a:t>
            </a:r>
          </a:p>
        </p:txBody>
      </p:sp>
      <p:pic>
        <p:nvPicPr>
          <p:cNvPr id="9" name="Gráfico 8">
            <a:extLst>
              <a:ext uri="{FF2B5EF4-FFF2-40B4-BE49-F238E27FC236}">
                <a16:creationId xmlns:a16="http://schemas.microsoft.com/office/drawing/2014/main" id="{92A654E3-3FE0-33A4-74EB-EB9DD475F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093" y="1560674"/>
            <a:ext cx="1084282" cy="1084282"/>
          </a:xfrm>
          <a:prstGeom prst="rect">
            <a:avLst/>
          </a:prstGeom>
        </p:spPr>
      </p:pic>
      <p:sp>
        <p:nvSpPr>
          <p:cNvPr id="10" name="Retângulo 9">
            <a:extLst>
              <a:ext uri="{FF2B5EF4-FFF2-40B4-BE49-F238E27FC236}">
                <a16:creationId xmlns:a16="http://schemas.microsoft.com/office/drawing/2014/main" id="{BDE912AB-6650-0D97-5BE7-6409A3A5B470}"/>
              </a:ext>
            </a:extLst>
          </p:cNvPr>
          <p:cNvSpPr/>
          <p:nvPr/>
        </p:nvSpPr>
        <p:spPr>
          <a:xfrm>
            <a:off x="2553827" y="1006294"/>
            <a:ext cx="1759490" cy="1572314"/>
          </a:xfrm>
          <a:prstGeom prst="rect">
            <a:avLst/>
          </a:prstGeom>
          <a:solidFill>
            <a:srgbClr val="FF5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CaixaDeTexto 10">
            <a:extLst>
              <a:ext uri="{FF2B5EF4-FFF2-40B4-BE49-F238E27FC236}">
                <a16:creationId xmlns:a16="http://schemas.microsoft.com/office/drawing/2014/main" id="{45AA8CBC-E9D6-0E23-7480-CDCA99262E15}"/>
              </a:ext>
            </a:extLst>
          </p:cNvPr>
          <p:cNvSpPr txBox="1"/>
          <p:nvPr/>
        </p:nvSpPr>
        <p:spPr>
          <a:xfrm>
            <a:off x="2807208" y="1242031"/>
            <a:ext cx="1252728" cy="63728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DDoS</a:t>
            </a:r>
          </a:p>
        </p:txBody>
      </p:sp>
      <p:pic>
        <p:nvPicPr>
          <p:cNvPr id="13" name="Gráfico 12">
            <a:extLst>
              <a:ext uri="{FF2B5EF4-FFF2-40B4-BE49-F238E27FC236}">
                <a16:creationId xmlns:a16="http://schemas.microsoft.com/office/drawing/2014/main" id="{B5768E25-E44B-330D-6317-52789E889C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35224" y="1560674"/>
            <a:ext cx="996696" cy="996696"/>
          </a:xfrm>
          <a:prstGeom prst="rect">
            <a:avLst/>
          </a:prstGeom>
        </p:spPr>
      </p:pic>
      <p:sp>
        <p:nvSpPr>
          <p:cNvPr id="14" name="Retângulo 13">
            <a:extLst>
              <a:ext uri="{FF2B5EF4-FFF2-40B4-BE49-F238E27FC236}">
                <a16:creationId xmlns:a16="http://schemas.microsoft.com/office/drawing/2014/main" id="{62B54A97-E495-75CB-94D7-BAE59C75C9C2}"/>
              </a:ext>
            </a:extLst>
          </p:cNvPr>
          <p:cNvSpPr/>
          <p:nvPr/>
        </p:nvSpPr>
        <p:spPr>
          <a:xfrm>
            <a:off x="4614164" y="1006294"/>
            <a:ext cx="1759490" cy="1572314"/>
          </a:xfrm>
          <a:prstGeom prst="rect">
            <a:avLst/>
          </a:prstGeom>
          <a:solidFill>
            <a:srgbClr val="FF00FF"/>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 name="CaixaDeTexto 14">
            <a:extLst>
              <a:ext uri="{FF2B5EF4-FFF2-40B4-BE49-F238E27FC236}">
                <a16:creationId xmlns:a16="http://schemas.microsoft.com/office/drawing/2014/main" id="{BFDB671D-B6FD-653B-6488-41F4473144EC}"/>
              </a:ext>
            </a:extLst>
          </p:cNvPr>
          <p:cNvSpPr txBox="1"/>
          <p:nvPr/>
        </p:nvSpPr>
        <p:spPr>
          <a:xfrm>
            <a:off x="4867545" y="1242031"/>
            <a:ext cx="1252728" cy="63728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a:solidFill>
                  <a:srgbClr val="000000"/>
                </a:solidFill>
              </a:rPr>
              <a:t>Phishing</a:t>
            </a:r>
            <a:endParaRPr kumimoji="0" lang="pt-BR" sz="1800" b="1" i="0" u="none" strike="noStrike" kern="0" cap="none" spc="0" normalizeH="0" baseline="0" noProof="0" dirty="0">
              <a:ln>
                <a:noFill/>
              </a:ln>
              <a:solidFill>
                <a:srgbClr val="000000"/>
              </a:solidFill>
              <a:effectLst/>
              <a:uLnTx/>
              <a:uFillTx/>
            </a:endParaRPr>
          </a:p>
        </p:txBody>
      </p:sp>
      <p:pic>
        <p:nvPicPr>
          <p:cNvPr id="17" name="Gráfico 16">
            <a:extLst>
              <a:ext uri="{FF2B5EF4-FFF2-40B4-BE49-F238E27FC236}">
                <a16:creationId xmlns:a16="http://schemas.microsoft.com/office/drawing/2014/main" id="{A7EFCF74-B4FD-56BD-2E9A-DAD3F814BC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51768" y="1473088"/>
            <a:ext cx="1084282" cy="1084282"/>
          </a:xfrm>
          <a:prstGeom prst="rect">
            <a:avLst/>
          </a:prstGeom>
        </p:spPr>
      </p:pic>
      <p:sp>
        <p:nvSpPr>
          <p:cNvPr id="18" name="Retângulo 17">
            <a:extLst>
              <a:ext uri="{FF2B5EF4-FFF2-40B4-BE49-F238E27FC236}">
                <a16:creationId xmlns:a16="http://schemas.microsoft.com/office/drawing/2014/main" id="{76465C9E-C0F9-1BD5-4292-18F15BF03FE6}"/>
              </a:ext>
            </a:extLst>
          </p:cNvPr>
          <p:cNvSpPr/>
          <p:nvPr/>
        </p:nvSpPr>
        <p:spPr>
          <a:xfrm>
            <a:off x="6627035" y="1006294"/>
            <a:ext cx="1759490" cy="1572314"/>
          </a:xfrm>
          <a:prstGeom prst="rect">
            <a:avLst/>
          </a:prstGeom>
          <a:solidFill>
            <a:srgbClr val="3366FF"/>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CaixaDeTexto 18">
            <a:extLst>
              <a:ext uri="{FF2B5EF4-FFF2-40B4-BE49-F238E27FC236}">
                <a16:creationId xmlns:a16="http://schemas.microsoft.com/office/drawing/2014/main" id="{4C840111-F341-B49E-99CA-AA9220ACC374}"/>
              </a:ext>
            </a:extLst>
          </p:cNvPr>
          <p:cNvSpPr txBox="1"/>
          <p:nvPr/>
        </p:nvSpPr>
        <p:spPr>
          <a:xfrm>
            <a:off x="6753725" y="1241726"/>
            <a:ext cx="1506109" cy="40388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a:solidFill>
                  <a:srgbClr val="000000"/>
                </a:solidFill>
              </a:rPr>
              <a:t>Ramsomware</a:t>
            </a:r>
            <a:endParaRPr kumimoji="0" lang="pt-BR" sz="1800" b="1" i="0" u="none" strike="noStrike" kern="0" cap="none" spc="0" normalizeH="0" baseline="0" noProof="0" dirty="0">
              <a:ln>
                <a:noFill/>
              </a:ln>
              <a:solidFill>
                <a:srgbClr val="000000"/>
              </a:solidFill>
              <a:effectLst/>
              <a:uLnTx/>
              <a:uFillTx/>
            </a:endParaRPr>
          </a:p>
        </p:txBody>
      </p:sp>
      <p:pic>
        <p:nvPicPr>
          <p:cNvPr id="3074" name="Picture 2" descr="Criptografia - ícones de segurança grátis">
            <a:extLst>
              <a:ext uri="{FF2B5EF4-FFF2-40B4-BE49-F238E27FC236}">
                <a16:creationId xmlns:a16="http://schemas.microsoft.com/office/drawing/2014/main" id="{4216874B-DC13-41FA-B81B-79EA78F6AA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8180" y="1535310"/>
            <a:ext cx="937197" cy="937197"/>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9">
            <a:extLst>
              <a:ext uri="{FF2B5EF4-FFF2-40B4-BE49-F238E27FC236}">
                <a16:creationId xmlns:a16="http://schemas.microsoft.com/office/drawing/2014/main" id="{BA69FAA6-81DF-7B81-EA8E-CC1AA0069116}"/>
              </a:ext>
            </a:extLst>
          </p:cNvPr>
          <p:cNvSpPr/>
          <p:nvPr/>
        </p:nvSpPr>
        <p:spPr>
          <a:xfrm>
            <a:off x="8639906" y="985056"/>
            <a:ext cx="1759490" cy="1572314"/>
          </a:xfrm>
          <a:prstGeom prst="rect">
            <a:avLst/>
          </a:prstGeom>
          <a:solidFill>
            <a:srgbClr val="00CCFF"/>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Gráfico 21">
            <a:extLst>
              <a:ext uri="{FF2B5EF4-FFF2-40B4-BE49-F238E27FC236}">
                <a16:creationId xmlns:a16="http://schemas.microsoft.com/office/drawing/2014/main" id="{E7BF6F0A-7E3F-7B81-3C97-0940EABEE2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55708" y="1351286"/>
            <a:ext cx="1327885" cy="1327885"/>
          </a:xfrm>
          <a:prstGeom prst="rect">
            <a:avLst/>
          </a:prstGeom>
        </p:spPr>
      </p:pic>
      <p:sp>
        <p:nvSpPr>
          <p:cNvPr id="23" name="CaixaDeTexto 22">
            <a:extLst>
              <a:ext uri="{FF2B5EF4-FFF2-40B4-BE49-F238E27FC236}">
                <a16:creationId xmlns:a16="http://schemas.microsoft.com/office/drawing/2014/main" id="{305E260E-F9BD-B83A-FA26-889872E82BCC}"/>
              </a:ext>
            </a:extLst>
          </p:cNvPr>
          <p:cNvSpPr txBox="1"/>
          <p:nvPr/>
        </p:nvSpPr>
        <p:spPr>
          <a:xfrm>
            <a:off x="8766595" y="1112828"/>
            <a:ext cx="1506109" cy="40388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Man in </a:t>
            </a:r>
            <a:r>
              <a:rPr kumimoji="0" lang="pt-BR" sz="1800" b="1" i="0" u="none" strike="noStrike" kern="0" cap="none" spc="0" normalizeH="0" baseline="0" noProof="0" dirty="0" err="1">
                <a:ln>
                  <a:noFill/>
                </a:ln>
                <a:solidFill>
                  <a:srgbClr val="000000"/>
                </a:solidFill>
                <a:effectLst/>
                <a:uLnTx/>
                <a:uFillTx/>
              </a:rPr>
              <a:t>the</a:t>
            </a:r>
            <a:r>
              <a:rPr kumimoji="0" lang="pt-BR" sz="1800" b="1" i="0" u="none" strike="noStrike" kern="0" cap="none" spc="0" normalizeH="0" baseline="0" noProof="0" dirty="0">
                <a:ln>
                  <a:noFill/>
                </a:ln>
                <a:solidFill>
                  <a:srgbClr val="000000"/>
                </a:solidFill>
                <a:effectLst/>
                <a:uLnTx/>
                <a:uFillTx/>
              </a:rPr>
              <a:t> </a:t>
            </a:r>
            <a:r>
              <a:rPr kumimoji="0" lang="pt-BR" sz="1800" b="1" i="0" u="none" strike="noStrike" kern="0" cap="none" spc="0" normalizeH="0" baseline="0" noProof="0" dirty="0" err="1">
                <a:ln>
                  <a:noFill/>
                </a:ln>
                <a:solidFill>
                  <a:srgbClr val="000000"/>
                </a:solidFill>
                <a:effectLst/>
                <a:uLnTx/>
                <a:uFillTx/>
              </a:rPr>
              <a:t>middle</a:t>
            </a:r>
            <a:endParaRPr kumimoji="0" lang="pt-BR" sz="1800" b="1" i="0" u="none" strike="noStrike" kern="0" cap="none" spc="0" normalizeH="0" baseline="0" noProof="0" dirty="0">
              <a:ln>
                <a:noFill/>
              </a:ln>
              <a:solidFill>
                <a:srgbClr val="000000"/>
              </a:solidFill>
              <a:effectLst/>
              <a:uLnTx/>
              <a:uFillTx/>
            </a:endParaRPr>
          </a:p>
        </p:txBody>
      </p:sp>
      <p:sp>
        <p:nvSpPr>
          <p:cNvPr id="24" name="Retângulo 23">
            <a:extLst>
              <a:ext uri="{FF2B5EF4-FFF2-40B4-BE49-F238E27FC236}">
                <a16:creationId xmlns:a16="http://schemas.microsoft.com/office/drawing/2014/main" id="{5D13B981-763B-74D9-A54D-4408B5C6DBA5}"/>
              </a:ext>
            </a:extLst>
          </p:cNvPr>
          <p:cNvSpPr/>
          <p:nvPr/>
        </p:nvSpPr>
        <p:spPr>
          <a:xfrm>
            <a:off x="-18288" y="2900920"/>
            <a:ext cx="1759490" cy="1572314"/>
          </a:xfrm>
          <a:prstGeom prst="rect">
            <a:avLst/>
          </a:prstGeom>
          <a:solidFill>
            <a:srgbClr val="00CC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CaixaDeTexto 24">
            <a:extLst>
              <a:ext uri="{FF2B5EF4-FFF2-40B4-BE49-F238E27FC236}">
                <a16:creationId xmlns:a16="http://schemas.microsoft.com/office/drawing/2014/main" id="{64A0FB81-B916-46ED-37C7-7413C619428D}"/>
              </a:ext>
            </a:extLst>
          </p:cNvPr>
          <p:cNvSpPr txBox="1"/>
          <p:nvPr/>
        </p:nvSpPr>
        <p:spPr>
          <a:xfrm>
            <a:off x="209677" y="2967268"/>
            <a:ext cx="1340136"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1" i="0" u="none" strike="noStrike" kern="0" cap="none" spc="0" normalizeH="0" baseline="0" noProof="0" dirty="0">
                <a:ln>
                  <a:noFill/>
                </a:ln>
                <a:solidFill>
                  <a:srgbClr val="000000"/>
                </a:solidFill>
                <a:effectLst/>
                <a:uLnTx/>
                <a:uFillTx/>
                <a:latin typeface="+mj-lt"/>
                <a:ea typeface="+mn-ea"/>
                <a:cs typeface="+mn-cs"/>
              </a:rPr>
              <a:t>Social Engineering</a:t>
            </a:r>
            <a:endParaRPr kumimoji="0" lang="pt-BR" sz="1800" b="1" i="0" u="none" strike="noStrike" kern="0" cap="none" spc="0" normalizeH="0" baseline="0" noProof="0" dirty="0">
              <a:ln>
                <a:noFill/>
              </a:ln>
              <a:solidFill>
                <a:srgbClr val="000000"/>
              </a:solidFill>
              <a:effectLst/>
              <a:uLnTx/>
              <a:uFillTx/>
            </a:endParaRPr>
          </a:p>
        </p:txBody>
      </p:sp>
      <p:pic>
        <p:nvPicPr>
          <p:cNvPr id="27" name="Gráfico 26">
            <a:extLst>
              <a:ext uri="{FF2B5EF4-FFF2-40B4-BE49-F238E27FC236}">
                <a16:creationId xmlns:a16="http://schemas.microsoft.com/office/drawing/2014/main" id="{676F0064-1045-113A-F3A8-6770E690B8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5574" y="3444892"/>
            <a:ext cx="1028342" cy="1028342"/>
          </a:xfrm>
          <a:prstGeom prst="rect">
            <a:avLst/>
          </a:prstGeom>
        </p:spPr>
      </p:pic>
      <p:sp>
        <p:nvSpPr>
          <p:cNvPr id="28" name="Retângulo 27">
            <a:extLst>
              <a:ext uri="{FF2B5EF4-FFF2-40B4-BE49-F238E27FC236}">
                <a16:creationId xmlns:a16="http://schemas.microsoft.com/office/drawing/2014/main" id="{763D9ECF-AED0-AC84-B5FF-86950A51DB53}"/>
              </a:ext>
            </a:extLst>
          </p:cNvPr>
          <p:cNvSpPr/>
          <p:nvPr/>
        </p:nvSpPr>
        <p:spPr>
          <a:xfrm>
            <a:off x="1826566" y="2906331"/>
            <a:ext cx="1759490" cy="1572314"/>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CaixaDeTexto 28">
            <a:extLst>
              <a:ext uri="{FF2B5EF4-FFF2-40B4-BE49-F238E27FC236}">
                <a16:creationId xmlns:a16="http://schemas.microsoft.com/office/drawing/2014/main" id="{ACAE4E63-C0A5-7BDA-D53B-B0C8C6D43C0D}"/>
              </a:ext>
            </a:extLst>
          </p:cNvPr>
          <p:cNvSpPr txBox="1"/>
          <p:nvPr/>
        </p:nvSpPr>
        <p:spPr>
          <a:xfrm>
            <a:off x="2066607" y="3085147"/>
            <a:ext cx="1340136"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err="1">
                <a:solidFill>
                  <a:srgbClr val="000000"/>
                </a:solidFill>
              </a:rPr>
              <a:t>Brute</a:t>
            </a:r>
            <a:r>
              <a:rPr lang="pt-BR" b="1" kern="0" dirty="0">
                <a:solidFill>
                  <a:srgbClr val="000000"/>
                </a:solidFill>
              </a:rPr>
              <a:t> Force</a:t>
            </a:r>
            <a:endParaRPr kumimoji="0" lang="pt-BR" sz="1800" b="1" i="0" u="none" strike="noStrike" kern="0" cap="none" spc="0" normalizeH="0" baseline="0" noProof="0" dirty="0">
              <a:ln>
                <a:noFill/>
              </a:ln>
              <a:solidFill>
                <a:srgbClr val="000000"/>
              </a:solidFill>
              <a:effectLst/>
              <a:uLnTx/>
              <a:uFillTx/>
            </a:endParaRPr>
          </a:p>
        </p:txBody>
      </p:sp>
      <p:pic>
        <p:nvPicPr>
          <p:cNvPr id="33" name="Gráfico 32">
            <a:extLst>
              <a:ext uri="{FF2B5EF4-FFF2-40B4-BE49-F238E27FC236}">
                <a16:creationId xmlns:a16="http://schemas.microsoft.com/office/drawing/2014/main" id="{45F20660-57EE-4AA9-8146-59EDCC606DE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31782" y="3510849"/>
            <a:ext cx="777240" cy="777240"/>
          </a:xfrm>
          <a:prstGeom prst="rect">
            <a:avLst/>
          </a:prstGeom>
        </p:spPr>
      </p:pic>
      <p:pic>
        <p:nvPicPr>
          <p:cNvPr id="35" name="Gráfico 34">
            <a:extLst>
              <a:ext uri="{FF2B5EF4-FFF2-40B4-BE49-F238E27FC236}">
                <a16:creationId xmlns:a16="http://schemas.microsoft.com/office/drawing/2014/main" id="{F3997B67-9A20-2B35-1A75-CEB3535C3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9435" y="3554793"/>
            <a:ext cx="777240" cy="777240"/>
          </a:xfrm>
          <a:prstGeom prst="rect">
            <a:avLst/>
          </a:prstGeom>
        </p:spPr>
      </p:pic>
      <p:sp>
        <p:nvSpPr>
          <p:cNvPr id="36" name="Retângulo 35">
            <a:extLst>
              <a:ext uri="{FF2B5EF4-FFF2-40B4-BE49-F238E27FC236}">
                <a16:creationId xmlns:a16="http://schemas.microsoft.com/office/drawing/2014/main" id="{EB34F024-CB50-666B-BFE2-4093B8309A0A}"/>
              </a:ext>
            </a:extLst>
          </p:cNvPr>
          <p:cNvSpPr/>
          <p:nvPr/>
        </p:nvSpPr>
        <p:spPr>
          <a:xfrm>
            <a:off x="3671420" y="2908565"/>
            <a:ext cx="1759490" cy="1572314"/>
          </a:xfrm>
          <a:prstGeom prst="rect">
            <a:avLst/>
          </a:prstGeom>
          <a:solidFill>
            <a:srgbClr val="9E289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7" name="CaixaDeTexto 36">
            <a:extLst>
              <a:ext uri="{FF2B5EF4-FFF2-40B4-BE49-F238E27FC236}">
                <a16:creationId xmlns:a16="http://schemas.microsoft.com/office/drawing/2014/main" id="{07EDC314-FE28-2342-2638-550F0399B61E}"/>
              </a:ext>
            </a:extLst>
          </p:cNvPr>
          <p:cNvSpPr txBox="1"/>
          <p:nvPr/>
        </p:nvSpPr>
        <p:spPr>
          <a:xfrm>
            <a:off x="3918870" y="3091918"/>
            <a:ext cx="1340136"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200" b="1" i="0" u="none" strike="noStrike" kern="0" cap="none" spc="0" normalizeH="0" baseline="0" noProof="0" dirty="0">
                <a:ln>
                  <a:noFill/>
                </a:ln>
                <a:solidFill>
                  <a:srgbClr val="000000"/>
                </a:solidFill>
                <a:effectLst/>
                <a:uLnTx/>
                <a:uFillTx/>
              </a:rPr>
              <a:t>A</a:t>
            </a:r>
            <a:r>
              <a:rPr lang="pt-BR" sz="1200" b="1" kern="0" dirty="0">
                <a:solidFill>
                  <a:srgbClr val="000000"/>
                </a:solidFill>
              </a:rPr>
              <a:t>PT – Advanced Pesistant Thread</a:t>
            </a:r>
            <a:endParaRPr kumimoji="0" lang="pt-BR" sz="1200" b="1" i="0" u="none" strike="noStrike" kern="0" cap="none" spc="0" normalizeH="0" baseline="0" noProof="0" dirty="0">
              <a:ln>
                <a:noFill/>
              </a:ln>
              <a:solidFill>
                <a:srgbClr val="000000"/>
              </a:solidFill>
              <a:effectLst/>
              <a:uLnTx/>
              <a:uFillTx/>
            </a:endParaRPr>
          </a:p>
        </p:txBody>
      </p:sp>
      <p:pic>
        <p:nvPicPr>
          <p:cNvPr id="39" name="Gráfico 38">
            <a:extLst>
              <a:ext uri="{FF2B5EF4-FFF2-40B4-BE49-F238E27FC236}">
                <a16:creationId xmlns:a16="http://schemas.microsoft.com/office/drawing/2014/main" id="{05663475-46ED-E994-2762-91305B3E525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018706" y="3368766"/>
            <a:ext cx="1077014" cy="1077014"/>
          </a:xfrm>
          <a:prstGeom prst="rect">
            <a:avLst/>
          </a:prstGeom>
        </p:spPr>
      </p:pic>
      <p:sp>
        <p:nvSpPr>
          <p:cNvPr id="40" name="Retângulo 39">
            <a:extLst>
              <a:ext uri="{FF2B5EF4-FFF2-40B4-BE49-F238E27FC236}">
                <a16:creationId xmlns:a16="http://schemas.microsoft.com/office/drawing/2014/main" id="{7FB0649D-93D0-2EE2-EEFA-61987276C09D}"/>
              </a:ext>
            </a:extLst>
          </p:cNvPr>
          <p:cNvSpPr/>
          <p:nvPr/>
        </p:nvSpPr>
        <p:spPr>
          <a:xfrm>
            <a:off x="5502067" y="2900920"/>
            <a:ext cx="1759490" cy="1572314"/>
          </a:xfrm>
          <a:prstGeom prst="rect">
            <a:avLst/>
          </a:prstGeom>
          <a:solidFill>
            <a:srgbClr val="ED0007"/>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3" name="CaixaDeTexto 42">
            <a:extLst>
              <a:ext uri="{FF2B5EF4-FFF2-40B4-BE49-F238E27FC236}">
                <a16:creationId xmlns:a16="http://schemas.microsoft.com/office/drawing/2014/main" id="{1EE120CE-46CD-8F17-4D60-83D61515D71C}"/>
              </a:ext>
            </a:extLst>
          </p:cNvPr>
          <p:cNvSpPr txBox="1"/>
          <p:nvPr/>
        </p:nvSpPr>
        <p:spPr>
          <a:xfrm>
            <a:off x="5711675" y="2936902"/>
            <a:ext cx="1340136"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S</a:t>
            </a:r>
            <a:r>
              <a:rPr lang="pt-BR" b="1" kern="0" dirty="0">
                <a:solidFill>
                  <a:srgbClr val="000000"/>
                </a:solidFill>
              </a:rPr>
              <a:t>QL </a:t>
            </a:r>
            <a:r>
              <a:rPr lang="pt-BR" b="1" kern="0" dirty="0" err="1">
                <a:solidFill>
                  <a:srgbClr val="000000"/>
                </a:solidFill>
              </a:rPr>
              <a:t>Injection</a:t>
            </a:r>
            <a:endParaRPr kumimoji="0" lang="pt-BR" sz="1800" b="1" i="0" u="none" strike="noStrike" kern="0" cap="none" spc="0" normalizeH="0" baseline="0" noProof="0" dirty="0">
              <a:ln>
                <a:noFill/>
              </a:ln>
              <a:solidFill>
                <a:srgbClr val="000000"/>
              </a:solidFill>
              <a:effectLst/>
              <a:uLnTx/>
              <a:uFillTx/>
            </a:endParaRPr>
          </a:p>
        </p:txBody>
      </p:sp>
      <p:pic>
        <p:nvPicPr>
          <p:cNvPr id="45" name="Gráfico 44">
            <a:extLst>
              <a:ext uri="{FF2B5EF4-FFF2-40B4-BE49-F238E27FC236}">
                <a16:creationId xmlns:a16="http://schemas.microsoft.com/office/drawing/2014/main" id="{B507C142-0B7A-405C-1FE9-52431E77DB5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8835406">
            <a:off x="5551107" y="3383927"/>
            <a:ext cx="703554" cy="703554"/>
          </a:xfrm>
          <a:prstGeom prst="rect">
            <a:avLst/>
          </a:prstGeom>
        </p:spPr>
      </p:pic>
      <p:sp>
        <p:nvSpPr>
          <p:cNvPr id="46" name="Retângulo 45">
            <a:extLst>
              <a:ext uri="{FF2B5EF4-FFF2-40B4-BE49-F238E27FC236}">
                <a16:creationId xmlns:a16="http://schemas.microsoft.com/office/drawing/2014/main" id="{EEAC0B4F-07CD-F76C-AE9A-AC17FB35061E}"/>
              </a:ext>
            </a:extLst>
          </p:cNvPr>
          <p:cNvSpPr/>
          <p:nvPr/>
        </p:nvSpPr>
        <p:spPr>
          <a:xfrm>
            <a:off x="7346921" y="2900920"/>
            <a:ext cx="1759490" cy="1579959"/>
          </a:xfrm>
          <a:prstGeom prst="rect">
            <a:avLst/>
          </a:prstGeom>
          <a:solidFill>
            <a:srgbClr val="06E892"/>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7" name="CaixaDeTexto 46">
            <a:extLst>
              <a:ext uri="{FF2B5EF4-FFF2-40B4-BE49-F238E27FC236}">
                <a16:creationId xmlns:a16="http://schemas.microsoft.com/office/drawing/2014/main" id="{CE74D358-0CE4-18CC-6EA4-15AC0965CCE5}"/>
              </a:ext>
            </a:extLst>
          </p:cNvPr>
          <p:cNvSpPr txBox="1"/>
          <p:nvPr/>
        </p:nvSpPr>
        <p:spPr>
          <a:xfrm>
            <a:off x="7556598" y="2915664"/>
            <a:ext cx="1340136"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a:solidFill>
                  <a:srgbClr val="000000"/>
                </a:solidFill>
              </a:rPr>
              <a:t>Drive-</a:t>
            </a:r>
            <a:r>
              <a:rPr lang="pt-BR" b="1" kern="0" dirty="0" err="1">
                <a:solidFill>
                  <a:srgbClr val="000000"/>
                </a:solidFill>
              </a:rPr>
              <a:t>by</a:t>
            </a:r>
            <a:r>
              <a:rPr lang="pt-BR" b="1" kern="0" dirty="0">
                <a:solidFill>
                  <a:srgbClr val="000000"/>
                </a:solidFill>
              </a:rPr>
              <a:t> download</a:t>
            </a:r>
            <a:endParaRPr kumimoji="0" lang="pt-BR" sz="1800" b="1" i="0" u="none" strike="noStrike" kern="0" cap="none" spc="0" normalizeH="0" baseline="0" noProof="0" dirty="0">
              <a:ln>
                <a:noFill/>
              </a:ln>
              <a:solidFill>
                <a:srgbClr val="000000"/>
              </a:solidFill>
              <a:effectLst/>
              <a:uLnTx/>
              <a:uFillTx/>
            </a:endParaRPr>
          </a:p>
        </p:txBody>
      </p:sp>
      <p:pic>
        <p:nvPicPr>
          <p:cNvPr id="49" name="Gráfico 48">
            <a:extLst>
              <a:ext uri="{FF2B5EF4-FFF2-40B4-BE49-F238E27FC236}">
                <a16:creationId xmlns:a16="http://schemas.microsoft.com/office/drawing/2014/main" id="{8C466CF8-7A8A-EA8A-07F9-D4A5E78ED95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69466" y="3466182"/>
            <a:ext cx="914400" cy="914400"/>
          </a:xfrm>
          <a:prstGeom prst="rect">
            <a:avLst/>
          </a:prstGeom>
        </p:spPr>
      </p:pic>
      <p:sp>
        <p:nvSpPr>
          <p:cNvPr id="50" name="Retângulo 49">
            <a:extLst>
              <a:ext uri="{FF2B5EF4-FFF2-40B4-BE49-F238E27FC236}">
                <a16:creationId xmlns:a16="http://schemas.microsoft.com/office/drawing/2014/main" id="{3D6CE051-12A4-6196-99FE-5B5CEF8B4F25}"/>
              </a:ext>
            </a:extLst>
          </p:cNvPr>
          <p:cNvSpPr/>
          <p:nvPr/>
        </p:nvSpPr>
        <p:spPr>
          <a:xfrm>
            <a:off x="9210135" y="2908565"/>
            <a:ext cx="1759490" cy="1572314"/>
          </a:xfrm>
          <a:prstGeom prst="rect">
            <a:avLst/>
          </a:prstGeom>
          <a:solidFill>
            <a:srgbClr val="EE00BB"/>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1" name="CaixaDeTexto 50">
            <a:extLst>
              <a:ext uri="{FF2B5EF4-FFF2-40B4-BE49-F238E27FC236}">
                <a16:creationId xmlns:a16="http://schemas.microsoft.com/office/drawing/2014/main" id="{28620F9F-5ECF-2F86-8D18-544ACBA9556C}"/>
              </a:ext>
            </a:extLst>
          </p:cNvPr>
          <p:cNvSpPr txBox="1"/>
          <p:nvPr/>
        </p:nvSpPr>
        <p:spPr>
          <a:xfrm>
            <a:off x="9300353" y="3030366"/>
            <a:ext cx="1579054" cy="60280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err="1">
                <a:solidFill>
                  <a:srgbClr val="000000"/>
                </a:solidFill>
              </a:rPr>
              <a:t>Cryptojacking</a:t>
            </a:r>
            <a:endParaRPr kumimoji="0" lang="pt-BR" sz="1800" b="1" i="0" u="none" strike="noStrike" kern="0" cap="none" spc="0" normalizeH="0" baseline="0" noProof="0" dirty="0">
              <a:ln>
                <a:noFill/>
              </a:ln>
              <a:solidFill>
                <a:srgbClr val="000000"/>
              </a:solidFill>
              <a:effectLst/>
              <a:uLnTx/>
              <a:uFillTx/>
            </a:endParaRPr>
          </a:p>
        </p:txBody>
      </p:sp>
      <p:pic>
        <p:nvPicPr>
          <p:cNvPr id="53" name="Gráfico 52">
            <a:extLst>
              <a:ext uri="{FF2B5EF4-FFF2-40B4-BE49-F238E27FC236}">
                <a16:creationId xmlns:a16="http://schemas.microsoft.com/office/drawing/2014/main" id="{C51A670C-820A-5C73-695F-8AA817E057A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36867" y="3513258"/>
            <a:ext cx="506024" cy="506024"/>
          </a:xfrm>
          <a:prstGeom prst="rect">
            <a:avLst/>
          </a:prstGeom>
        </p:spPr>
      </p:pic>
      <p:pic>
        <p:nvPicPr>
          <p:cNvPr id="55" name="Gráfico 54">
            <a:extLst>
              <a:ext uri="{FF2B5EF4-FFF2-40B4-BE49-F238E27FC236}">
                <a16:creationId xmlns:a16="http://schemas.microsoft.com/office/drawing/2014/main" id="{8A192B89-B737-3718-A3A7-346568FE981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89328" y="3262012"/>
            <a:ext cx="1201103" cy="1201103"/>
          </a:xfrm>
          <a:prstGeom prst="rect">
            <a:avLst/>
          </a:prstGeom>
        </p:spPr>
      </p:pic>
      <p:pic>
        <p:nvPicPr>
          <p:cNvPr id="56" name="Gráfico 55">
            <a:extLst>
              <a:ext uri="{FF2B5EF4-FFF2-40B4-BE49-F238E27FC236}">
                <a16:creationId xmlns:a16="http://schemas.microsoft.com/office/drawing/2014/main" id="{A3DE3210-C546-380D-3A38-FE617EBA1C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931608" y="3518468"/>
            <a:ext cx="900270" cy="900270"/>
          </a:xfrm>
          <a:prstGeom prst="rect">
            <a:avLst/>
          </a:prstGeom>
        </p:spPr>
      </p:pic>
    </p:spTree>
    <p:extLst>
      <p:ext uri="{BB962C8B-B14F-4D97-AF65-F5344CB8AC3E}">
        <p14:creationId xmlns:p14="http://schemas.microsoft.com/office/powerpoint/2010/main" val="349295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8C1C5FB-B85B-F8FB-A20D-952050A26BC3}"/>
              </a:ext>
            </a:extLst>
          </p:cNvPr>
          <p:cNvSpPr>
            <a:spLocks noGrp="1"/>
          </p:cNvSpPr>
          <p:nvPr>
            <p:ph type="body" sz="quarter" idx="15"/>
          </p:nvPr>
        </p:nvSpPr>
        <p:spPr/>
        <p:txBody>
          <a:bodyPr/>
          <a:lstStyle/>
          <a:p>
            <a:r>
              <a:rPr lang="pt-BR" dirty="0"/>
              <a:t>Perimeter Protection</a:t>
            </a:r>
          </a:p>
        </p:txBody>
      </p:sp>
      <p:sp>
        <p:nvSpPr>
          <p:cNvPr id="4" name="Espaço Reservado para Número de Slide 3">
            <a:extLst>
              <a:ext uri="{FF2B5EF4-FFF2-40B4-BE49-F238E27FC236}">
                <a16:creationId xmlns:a16="http://schemas.microsoft.com/office/drawing/2014/main" id="{D6413EA2-5BFF-A1C9-6376-DD945DAED8D3}"/>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5" name="Retângulo 4">
            <a:extLst>
              <a:ext uri="{FF2B5EF4-FFF2-40B4-BE49-F238E27FC236}">
                <a16:creationId xmlns:a16="http://schemas.microsoft.com/office/drawing/2014/main" id="{E4146017-0157-3FA5-666F-5126367B0496}"/>
              </a:ext>
            </a:extLst>
          </p:cNvPr>
          <p:cNvSpPr/>
          <p:nvPr/>
        </p:nvSpPr>
        <p:spPr>
          <a:xfrm>
            <a:off x="1371314" y="1234894"/>
            <a:ext cx="1759490" cy="1572314"/>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Gráfico 6">
            <a:extLst>
              <a:ext uri="{FF2B5EF4-FFF2-40B4-BE49-F238E27FC236}">
                <a16:creationId xmlns:a16="http://schemas.microsoft.com/office/drawing/2014/main" id="{9E60AB7D-907D-3958-0C1D-CC025B94E0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2954" y="1602886"/>
            <a:ext cx="1036209" cy="1036209"/>
          </a:xfrm>
          <a:prstGeom prst="rect">
            <a:avLst/>
          </a:prstGeom>
        </p:spPr>
      </p:pic>
      <p:sp>
        <p:nvSpPr>
          <p:cNvPr id="8" name="CaixaDeTexto 7">
            <a:extLst>
              <a:ext uri="{FF2B5EF4-FFF2-40B4-BE49-F238E27FC236}">
                <a16:creationId xmlns:a16="http://schemas.microsoft.com/office/drawing/2014/main" id="{600C0602-7C86-2638-390E-33ED71C43B80}"/>
              </a:ext>
            </a:extLst>
          </p:cNvPr>
          <p:cNvSpPr txBox="1"/>
          <p:nvPr/>
        </p:nvSpPr>
        <p:spPr>
          <a:xfrm>
            <a:off x="1556114" y="1410027"/>
            <a:ext cx="1389888" cy="295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Firewall</a:t>
            </a:r>
          </a:p>
        </p:txBody>
      </p:sp>
      <p:sp>
        <p:nvSpPr>
          <p:cNvPr id="9" name="Retângulo 8">
            <a:extLst>
              <a:ext uri="{FF2B5EF4-FFF2-40B4-BE49-F238E27FC236}">
                <a16:creationId xmlns:a16="http://schemas.microsoft.com/office/drawing/2014/main" id="{52F2A081-E0E7-9670-C786-52C3AD1B0739}"/>
              </a:ext>
            </a:extLst>
          </p:cNvPr>
          <p:cNvSpPr/>
          <p:nvPr/>
        </p:nvSpPr>
        <p:spPr>
          <a:xfrm>
            <a:off x="4604855" y="1234894"/>
            <a:ext cx="1759490" cy="1572314"/>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CaixaDeTexto 9">
            <a:extLst>
              <a:ext uri="{FF2B5EF4-FFF2-40B4-BE49-F238E27FC236}">
                <a16:creationId xmlns:a16="http://schemas.microsoft.com/office/drawing/2014/main" id="{2197F93B-25BE-82B2-5975-8AAE83F39D3F}"/>
              </a:ext>
            </a:extLst>
          </p:cNvPr>
          <p:cNvSpPr txBox="1"/>
          <p:nvPr/>
        </p:nvSpPr>
        <p:spPr>
          <a:xfrm>
            <a:off x="4789656" y="1410027"/>
            <a:ext cx="1389888" cy="295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IDS/IPS</a:t>
            </a:r>
          </a:p>
        </p:txBody>
      </p:sp>
      <p:pic>
        <p:nvPicPr>
          <p:cNvPr id="12" name="Gráfico 11">
            <a:extLst>
              <a:ext uri="{FF2B5EF4-FFF2-40B4-BE49-F238E27FC236}">
                <a16:creationId xmlns:a16="http://schemas.microsoft.com/office/drawing/2014/main" id="{86F2E197-7A77-5D6B-0501-5C2996A54B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7628" y="1602886"/>
            <a:ext cx="1153944" cy="1153944"/>
          </a:xfrm>
          <a:prstGeom prst="rect">
            <a:avLst/>
          </a:prstGeom>
        </p:spPr>
      </p:pic>
      <p:sp>
        <p:nvSpPr>
          <p:cNvPr id="13" name="Retângulo 12">
            <a:extLst>
              <a:ext uri="{FF2B5EF4-FFF2-40B4-BE49-F238E27FC236}">
                <a16:creationId xmlns:a16="http://schemas.microsoft.com/office/drawing/2014/main" id="{FFFB1AD3-3C9B-3502-90BD-099AA36AAECE}"/>
              </a:ext>
            </a:extLst>
          </p:cNvPr>
          <p:cNvSpPr/>
          <p:nvPr/>
        </p:nvSpPr>
        <p:spPr>
          <a:xfrm>
            <a:off x="7654021" y="1234894"/>
            <a:ext cx="1759490" cy="1572314"/>
          </a:xfrm>
          <a:prstGeom prst="rect">
            <a:avLst/>
          </a:prstGeom>
          <a:solidFill>
            <a:srgbClr val="007BC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ixaDeTexto 13">
            <a:extLst>
              <a:ext uri="{FF2B5EF4-FFF2-40B4-BE49-F238E27FC236}">
                <a16:creationId xmlns:a16="http://schemas.microsoft.com/office/drawing/2014/main" id="{AA83D50D-FE4B-CED7-C85E-3D5420940AF0}"/>
              </a:ext>
            </a:extLst>
          </p:cNvPr>
          <p:cNvSpPr txBox="1"/>
          <p:nvPr/>
        </p:nvSpPr>
        <p:spPr>
          <a:xfrm>
            <a:off x="7838396" y="1410027"/>
            <a:ext cx="1389888" cy="295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b="1" kern="0" dirty="0" err="1">
                <a:solidFill>
                  <a:srgbClr val="000000"/>
                </a:solidFill>
              </a:rPr>
              <a:t>Sandbox</a:t>
            </a:r>
            <a:endParaRPr kumimoji="0" lang="pt-BR" sz="1800" b="1" i="0" u="none" strike="noStrike" kern="0" cap="none" spc="0" normalizeH="0" baseline="0" noProof="0" dirty="0">
              <a:ln>
                <a:noFill/>
              </a:ln>
              <a:solidFill>
                <a:srgbClr val="000000"/>
              </a:solidFill>
              <a:effectLst/>
              <a:uLnTx/>
              <a:uFillTx/>
            </a:endParaRPr>
          </a:p>
        </p:txBody>
      </p:sp>
      <p:pic>
        <p:nvPicPr>
          <p:cNvPr id="16" name="Gráfico 15">
            <a:extLst>
              <a:ext uri="{FF2B5EF4-FFF2-40B4-BE49-F238E27FC236}">
                <a16:creationId xmlns:a16="http://schemas.microsoft.com/office/drawing/2014/main" id="{7B38A6FA-E407-FB0D-FFE7-8E9DFEBAE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4408" y="1609344"/>
            <a:ext cx="1197864" cy="1197864"/>
          </a:xfrm>
          <a:prstGeom prst="rect">
            <a:avLst/>
          </a:prstGeom>
        </p:spPr>
      </p:pic>
      <p:sp>
        <p:nvSpPr>
          <p:cNvPr id="17" name="Retângulo 16">
            <a:extLst>
              <a:ext uri="{FF2B5EF4-FFF2-40B4-BE49-F238E27FC236}">
                <a16:creationId xmlns:a16="http://schemas.microsoft.com/office/drawing/2014/main" id="{BC823160-6FE0-BF11-9D1F-B251D1B87F0E}"/>
              </a:ext>
            </a:extLst>
          </p:cNvPr>
          <p:cNvSpPr/>
          <p:nvPr/>
        </p:nvSpPr>
        <p:spPr>
          <a:xfrm>
            <a:off x="1371314" y="3363405"/>
            <a:ext cx="1759490" cy="1572314"/>
          </a:xfrm>
          <a:prstGeom prst="rect">
            <a:avLst/>
          </a:prstGeom>
          <a:solidFill>
            <a:srgbClr val="00884A"/>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CaixaDeTexto 17">
            <a:extLst>
              <a:ext uri="{FF2B5EF4-FFF2-40B4-BE49-F238E27FC236}">
                <a16:creationId xmlns:a16="http://schemas.microsoft.com/office/drawing/2014/main" id="{E925B6D7-D932-082D-9C4C-F3186EEA2D8F}"/>
              </a:ext>
            </a:extLst>
          </p:cNvPr>
          <p:cNvSpPr txBox="1"/>
          <p:nvPr/>
        </p:nvSpPr>
        <p:spPr>
          <a:xfrm>
            <a:off x="1511211" y="3519243"/>
            <a:ext cx="1479694" cy="295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err="1">
                <a:ln>
                  <a:noFill/>
                </a:ln>
                <a:solidFill>
                  <a:srgbClr val="000000"/>
                </a:solidFill>
                <a:effectLst/>
                <a:uLnTx/>
                <a:uFillTx/>
              </a:rPr>
              <a:t>Antiphishing</a:t>
            </a:r>
            <a:endParaRPr kumimoji="0" lang="pt-BR" sz="1800" b="1" i="0" u="none" strike="noStrike" kern="0" cap="none" spc="0" normalizeH="0" baseline="0" noProof="0" dirty="0">
              <a:ln>
                <a:noFill/>
              </a:ln>
              <a:solidFill>
                <a:srgbClr val="000000"/>
              </a:solidFill>
              <a:effectLst/>
              <a:uLnTx/>
              <a:uFillTx/>
            </a:endParaRPr>
          </a:p>
        </p:txBody>
      </p:sp>
      <p:pic>
        <p:nvPicPr>
          <p:cNvPr id="20" name="Gráfico 19">
            <a:extLst>
              <a:ext uri="{FF2B5EF4-FFF2-40B4-BE49-F238E27FC236}">
                <a16:creationId xmlns:a16="http://schemas.microsoft.com/office/drawing/2014/main" id="{E850A47B-02D7-F088-A5A0-D355168475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57282" y="3824446"/>
            <a:ext cx="987552" cy="987552"/>
          </a:xfrm>
          <a:prstGeom prst="rect">
            <a:avLst/>
          </a:prstGeom>
        </p:spPr>
      </p:pic>
      <p:sp>
        <p:nvSpPr>
          <p:cNvPr id="21" name="Retângulo 20">
            <a:extLst>
              <a:ext uri="{FF2B5EF4-FFF2-40B4-BE49-F238E27FC236}">
                <a16:creationId xmlns:a16="http://schemas.microsoft.com/office/drawing/2014/main" id="{C323B996-37BF-B8C2-566F-C3B25AF31E16}"/>
              </a:ext>
            </a:extLst>
          </p:cNvPr>
          <p:cNvSpPr/>
          <p:nvPr/>
        </p:nvSpPr>
        <p:spPr>
          <a:xfrm>
            <a:off x="4604855" y="3361591"/>
            <a:ext cx="1759490" cy="1572314"/>
          </a:xfrm>
          <a:prstGeom prst="rect">
            <a:avLst/>
          </a:prstGeom>
          <a:solidFill>
            <a:srgbClr val="7030A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CaixaDeTexto 21">
            <a:extLst>
              <a:ext uri="{FF2B5EF4-FFF2-40B4-BE49-F238E27FC236}">
                <a16:creationId xmlns:a16="http://schemas.microsoft.com/office/drawing/2014/main" id="{79D887FA-BA33-7975-7591-9BE7F295E691}"/>
              </a:ext>
            </a:extLst>
          </p:cNvPr>
          <p:cNvSpPr txBox="1"/>
          <p:nvPr/>
        </p:nvSpPr>
        <p:spPr>
          <a:xfrm>
            <a:off x="4744753" y="3519243"/>
            <a:ext cx="1479694" cy="295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DLP</a:t>
            </a:r>
          </a:p>
        </p:txBody>
      </p:sp>
      <p:pic>
        <p:nvPicPr>
          <p:cNvPr id="24" name="Gráfico 23">
            <a:extLst>
              <a:ext uri="{FF2B5EF4-FFF2-40B4-BE49-F238E27FC236}">
                <a16:creationId xmlns:a16="http://schemas.microsoft.com/office/drawing/2014/main" id="{51C484C2-836D-5525-8D06-C5D8BE5652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35060" y="3788193"/>
            <a:ext cx="1099080" cy="1099080"/>
          </a:xfrm>
          <a:prstGeom prst="rect">
            <a:avLst/>
          </a:prstGeom>
        </p:spPr>
      </p:pic>
      <p:sp>
        <p:nvSpPr>
          <p:cNvPr id="25" name="Retângulo 24">
            <a:extLst>
              <a:ext uri="{FF2B5EF4-FFF2-40B4-BE49-F238E27FC236}">
                <a16:creationId xmlns:a16="http://schemas.microsoft.com/office/drawing/2014/main" id="{8E8D8090-B678-D1F8-6AE8-32422681CB65}"/>
              </a:ext>
            </a:extLst>
          </p:cNvPr>
          <p:cNvSpPr/>
          <p:nvPr/>
        </p:nvSpPr>
        <p:spPr>
          <a:xfrm>
            <a:off x="7653595" y="3361591"/>
            <a:ext cx="1759490" cy="1572314"/>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7" name="Gráfico 26">
            <a:extLst>
              <a:ext uri="{FF2B5EF4-FFF2-40B4-BE49-F238E27FC236}">
                <a16:creationId xmlns:a16="http://schemas.microsoft.com/office/drawing/2014/main" id="{E8BEB0A6-F9AA-EEAD-6AB7-DADCA2538C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36284" y="3845094"/>
            <a:ext cx="994112" cy="994112"/>
          </a:xfrm>
          <a:prstGeom prst="rect">
            <a:avLst/>
          </a:prstGeom>
        </p:spPr>
      </p:pic>
      <p:sp>
        <p:nvSpPr>
          <p:cNvPr id="28" name="CaixaDeTexto 27">
            <a:extLst>
              <a:ext uri="{FF2B5EF4-FFF2-40B4-BE49-F238E27FC236}">
                <a16:creationId xmlns:a16="http://schemas.microsoft.com/office/drawing/2014/main" id="{8056D6C5-0E24-30A9-48B6-3D6AF43113BE}"/>
              </a:ext>
            </a:extLst>
          </p:cNvPr>
          <p:cNvSpPr txBox="1"/>
          <p:nvPr/>
        </p:nvSpPr>
        <p:spPr>
          <a:xfrm>
            <a:off x="7793493" y="3394102"/>
            <a:ext cx="1479694" cy="586413"/>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Physical Security</a:t>
            </a:r>
          </a:p>
        </p:txBody>
      </p:sp>
    </p:spTree>
    <p:extLst>
      <p:ext uri="{BB962C8B-B14F-4D97-AF65-F5344CB8AC3E}">
        <p14:creationId xmlns:p14="http://schemas.microsoft.com/office/powerpoint/2010/main" val="427061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C76ADCF8-A8EA-444E-DB0A-E8FAE4810C6A}"/>
              </a:ext>
            </a:extLst>
          </p:cNvPr>
          <p:cNvSpPr/>
          <p:nvPr/>
        </p:nvSpPr>
        <p:spPr>
          <a:xfrm>
            <a:off x="1280160" y="1417320"/>
            <a:ext cx="3127248" cy="355701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r>
              <a:rPr kumimoji="0" lang="pt-BR" altLang="pt-BR" sz="2400" b="0" i="0" u="none" strike="noStrike" cap="none" normalizeH="0" baseline="0" dirty="0" err="1">
                <a:ln>
                  <a:noFill/>
                </a:ln>
                <a:solidFill>
                  <a:schemeClr val="bg1"/>
                </a:solidFill>
                <a:effectLst/>
                <a:latin typeface="inherit"/>
              </a:rPr>
              <a:t>Separation</a:t>
            </a:r>
            <a:r>
              <a:rPr kumimoji="0" lang="pt-BR" altLang="pt-BR" sz="2400" b="0" i="0" u="none" strike="noStrike" cap="none" normalizeH="0" baseline="0" dirty="0">
                <a:ln>
                  <a:noFill/>
                </a:ln>
                <a:solidFill>
                  <a:schemeClr val="bg1"/>
                </a:solidFill>
                <a:effectLst/>
                <a:latin typeface="inherit"/>
              </a:rPr>
              <a:t> of internet servers, </a:t>
            </a:r>
            <a:r>
              <a:rPr kumimoji="0" lang="pt-BR" altLang="pt-BR" sz="2400" b="0" i="0" u="none" strike="noStrike" cap="none" normalizeH="0" baseline="0" dirty="0" err="1">
                <a:ln>
                  <a:noFill/>
                </a:ln>
                <a:solidFill>
                  <a:schemeClr val="bg1"/>
                </a:solidFill>
                <a:effectLst/>
                <a:latin typeface="inherit"/>
              </a:rPr>
              <a:t>those</a:t>
            </a:r>
            <a:r>
              <a:rPr kumimoji="0" lang="pt-BR" altLang="pt-BR" sz="2400" b="0" i="0" u="none" strike="noStrike" cap="none" normalizeH="0" baseline="0" dirty="0">
                <a:ln>
                  <a:noFill/>
                </a:ln>
                <a:solidFill>
                  <a:schemeClr val="bg1"/>
                </a:solidFill>
                <a:effectLst/>
                <a:latin typeface="inherit"/>
              </a:rPr>
              <a:t> </a:t>
            </a:r>
            <a:r>
              <a:rPr kumimoji="0" lang="pt-BR" altLang="pt-BR" sz="2400" b="0" i="0" u="none" strike="noStrike" cap="none" normalizeH="0" baseline="0" dirty="0" err="1">
                <a:ln>
                  <a:noFill/>
                </a:ln>
                <a:solidFill>
                  <a:schemeClr val="bg1"/>
                </a:solidFill>
                <a:effectLst/>
                <a:latin typeface="inherit"/>
              </a:rPr>
              <a:t>accessed</a:t>
            </a:r>
            <a:r>
              <a:rPr kumimoji="0" lang="pt-BR" altLang="pt-BR" sz="2400" b="0" i="0" u="none" strike="noStrike" cap="none" normalizeH="0" baseline="0" dirty="0">
                <a:ln>
                  <a:noFill/>
                </a:ln>
                <a:solidFill>
                  <a:schemeClr val="bg1"/>
                </a:solidFill>
                <a:effectLst/>
                <a:latin typeface="inherit"/>
              </a:rPr>
              <a:t> </a:t>
            </a:r>
            <a:r>
              <a:rPr kumimoji="0" lang="pt-BR" altLang="pt-BR" sz="2400" b="0" i="0" u="none" strike="noStrike" cap="none" normalizeH="0" baseline="0" dirty="0" err="1">
                <a:ln>
                  <a:noFill/>
                </a:ln>
                <a:solidFill>
                  <a:schemeClr val="bg1"/>
                </a:solidFill>
                <a:effectLst/>
                <a:latin typeface="inherit"/>
              </a:rPr>
              <a:t>internally</a:t>
            </a:r>
            <a:r>
              <a:rPr kumimoji="0" lang="pt-BR" altLang="pt-BR" sz="2400" b="0" i="0" u="none" strike="noStrike" cap="none" normalizeH="0" baseline="0" dirty="0">
                <a:ln>
                  <a:noFill/>
                </a:ln>
                <a:solidFill>
                  <a:schemeClr val="bg1"/>
                </a:solidFill>
                <a:effectLst/>
                <a:latin typeface="inherit"/>
              </a:rPr>
              <a:t> </a:t>
            </a:r>
            <a:r>
              <a:rPr kumimoji="0" lang="pt-BR" altLang="pt-BR" sz="2400" b="0" i="0" u="none" strike="noStrike" cap="none" normalizeH="0" baseline="0" dirty="0" err="1">
                <a:ln>
                  <a:noFill/>
                </a:ln>
                <a:solidFill>
                  <a:schemeClr val="bg1"/>
                </a:solidFill>
                <a:effectLst/>
                <a:latin typeface="inherit"/>
              </a:rPr>
              <a:t>or</a:t>
            </a:r>
            <a:r>
              <a:rPr kumimoji="0" lang="pt-BR" altLang="pt-BR" sz="2400" b="0" i="0" u="none" strike="noStrike" cap="none" normalizeH="0" baseline="0" dirty="0">
                <a:ln>
                  <a:noFill/>
                </a:ln>
                <a:solidFill>
                  <a:schemeClr val="bg1"/>
                </a:solidFill>
                <a:effectLst/>
                <a:latin typeface="inherit"/>
              </a:rPr>
              <a:t> via VPN</a:t>
            </a:r>
            <a:r>
              <a:rPr kumimoji="0" lang="pt-BR" altLang="pt-BR" sz="700" b="0" i="0" u="none" strike="noStrike" cap="none" normalizeH="0" baseline="0" dirty="0">
                <a:ln>
                  <a:noFill/>
                </a:ln>
                <a:solidFill>
                  <a:schemeClr val="bg1"/>
                </a:solidFill>
                <a:effectLst/>
              </a:rPr>
              <a:t> </a:t>
            </a:r>
            <a:endParaRPr kumimoji="0" lang="pt-BR" altLang="pt-BR" b="0" i="0" u="none" strike="noStrike" cap="none" normalizeH="0" baseline="0" dirty="0">
              <a:ln>
                <a:noFill/>
              </a:ln>
              <a:solidFill>
                <a:schemeClr val="bg1"/>
              </a:solidFill>
              <a:effectLst/>
              <a:latin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Elipse 9">
            <a:extLst>
              <a:ext uri="{FF2B5EF4-FFF2-40B4-BE49-F238E27FC236}">
                <a16:creationId xmlns:a16="http://schemas.microsoft.com/office/drawing/2014/main" id="{F8B7492E-DB5C-BFB9-24BE-D5D41F126F83}"/>
              </a:ext>
            </a:extLst>
          </p:cNvPr>
          <p:cNvSpPr/>
          <p:nvPr/>
        </p:nvSpPr>
        <p:spPr>
          <a:xfrm>
            <a:off x="2237994" y="4325112"/>
            <a:ext cx="1211580" cy="1124712"/>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Espaço Reservado para Texto 1">
            <a:extLst>
              <a:ext uri="{FF2B5EF4-FFF2-40B4-BE49-F238E27FC236}">
                <a16:creationId xmlns:a16="http://schemas.microsoft.com/office/drawing/2014/main" id="{6F9C19C0-687B-0E86-1DD6-C97D7DCA0C83}"/>
              </a:ext>
            </a:extLst>
          </p:cNvPr>
          <p:cNvSpPr>
            <a:spLocks noGrp="1"/>
          </p:cNvSpPr>
          <p:nvPr>
            <p:ph type="body" sz="quarter" idx="15"/>
          </p:nvPr>
        </p:nvSpPr>
        <p:spPr/>
        <p:txBody>
          <a:bodyPr/>
          <a:lstStyle/>
          <a:p>
            <a:r>
              <a:rPr lang="pt-BR" dirty="0" err="1"/>
              <a:t>Good</a:t>
            </a:r>
            <a:r>
              <a:rPr lang="pt-BR" dirty="0"/>
              <a:t> </a:t>
            </a:r>
            <a:r>
              <a:rPr lang="pt-BR" dirty="0" err="1"/>
              <a:t>Pratices</a:t>
            </a:r>
            <a:r>
              <a:rPr lang="pt-BR" dirty="0"/>
              <a:t> of </a:t>
            </a:r>
            <a:r>
              <a:rPr lang="pt-BR" dirty="0" err="1"/>
              <a:t>Perimter</a:t>
            </a:r>
            <a:r>
              <a:rPr lang="pt-BR" dirty="0"/>
              <a:t> Protection</a:t>
            </a:r>
          </a:p>
        </p:txBody>
      </p:sp>
      <p:sp>
        <p:nvSpPr>
          <p:cNvPr id="4" name="Espaço Reservado para Número de Slide 3">
            <a:extLst>
              <a:ext uri="{FF2B5EF4-FFF2-40B4-BE49-F238E27FC236}">
                <a16:creationId xmlns:a16="http://schemas.microsoft.com/office/drawing/2014/main" id="{8C483086-633C-424E-9B97-FA41764B1E56}"/>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6" name="CaixaDeTexto 5">
            <a:extLst>
              <a:ext uri="{FF2B5EF4-FFF2-40B4-BE49-F238E27FC236}">
                <a16:creationId xmlns:a16="http://schemas.microsoft.com/office/drawing/2014/main" id="{E9E0E8EC-6EB0-3F8F-04E4-99C3849691C5}"/>
              </a:ext>
            </a:extLst>
          </p:cNvPr>
          <p:cNvSpPr txBox="1"/>
          <p:nvPr/>
        </p:nvSpPr>
        <p:spPr>
          <a:xfrm>
            <a:off x="2372868" y="1636776"/>
            <a:ext cx="941832" cy="4937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1" i="0" u="none" strike="noStrike" kern="0" cap="none" spc="0" normalizeH="0" baseline="0" noProof="0" dirty="0">
                <a:ln>
                  <a:noFill/>
                </a:ln>
                <a:solidFill>
                  <a:schemeClr val="bg1"/>
                </a:solidFill>
                <a:effectLst/>
                <a:uLnTx/>
                <a:uFillTx/>
              </a:rPr>
              <a:t>DMZ</a:t>
            </a:r>
            <a:endParaRPr kumimoji="0" lang="pt-BR" sz="1800" b="1" i="0" u="none" strike="noStrike" kern="0" cap="none" spc="0" normalizeH="0" baseline="0" noProof="0" dirty="0">
              <a:ln>
                <a:noFill/>
              </a:ln>
              <a:solidFill>
                <a:schemeClr val="bg1"/>
              </a:solidFill>
              <a:effectLst/>
              <a:uLnTx/>
              <a:uFillTx/>
            </a:endParaRPr>
          </a:p>
        </p:txBody>
      </p:sp>
      <p:pic>
        <p:nvPicPr>
          <p:cNvPr id="9" name="Gráfico 8">
            <a:extLst>
              <a:ext uri="{FF2B5EF4-FFF2-40B4-BE49-F238E27FC236}">
                <a16:creationId xmlns:a16="http://schemas.microsoft.com/office/drawing/2014/main" id="{87B35EA0-B836-3B22-B309-2D480FF409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7148" y="4370832"/>
            <a:ext cx="1033272" cy="1033272"/>
          </a:xfrm>
          <a:prstGeom prst="rect">
            <a:avLst/>
          </a:prstGeom>
        </p:spPr>
      </p:pic>
      <p:sp>
        <p:nvSpPr>
          <p:cNvPr id="11" name="Retângulo: Cantos Arredondados 10">
            <a:extLst>
              <a:ext uri="{FF2B5EF4-FFF2-40B4-BE49-F238E27FC236}">
                <a16:creationId xmlns:a16="http://schemas.microsoft.com/office/drawing/2014/main" id="{528FFA1E-50B6-7B09-76E8-B85342D04968}"/>
              </a:ext>
            </a:extLst>
          </p:cNvPr>
          <p:cNvSpPr/>
          <p:nvPr/>
        </p:nvSpPr>
        <p:spPr>
          <a:xfrm>
            <a:off x="6224016" y="1306798"/>
            <a:ext cx="3127248" cy="355701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r>
              <a:rPr lang="pt-BR" altLang="pt-BR" sz="2400" dirty="0" err="1">
                <a:solidFill>
                  <a:schemeClr val="bg1"/>
                </a:solidFill>
                <a:latin typeface="inherit"/>
              </a:rPr>
              <a:t>Simulate</a:t>
            </a:r>
            <a:r>
              <a:rPr lang="pt-BR" altLang="pt-BR" sz="2400" dirty="0">
                <a:solidFill>
                  <a:schemeClr val="bg1"/>
                </a:solidFill>
                <a:latin typeface="inherit"/>
              </a:rPr>
              <a:t> servers </a:t>
            </a:r>
            <a:r>
              <a:rPr lang="pt-BR" altLang="pt-BR" sz="2400" dirty="0" err="1">
                <a:solidFill>
                  <a:schemeClr val="bg1"/>
                </a:solidFill>
                <a:latin typeface="inherit"/>
              </a:rPr>
              <a:t>without</a:t>
            </a:r>
            <a:r>
              <a:rPr lang="pt-BR" altLang="pt-BR" sz="2400" dirty="0">
                <a:solidFill>
                  <a:schemeClr val="bg1"/>
                </a:solidFill>
                <a:latin typeface="inherit"/>
              </a:rPr>
              <a:t> </a:t>
            </a:r>
            <a:r>
              <a:rPr lang="pt-BR" altLang="pt-BR" sz="2400" dirty="0" err="1">
                <a:solidFill>
                  <a:schemeClr val="bg1"/>
                </a:solidFill>
                <a:latin typeface="inherit"/>
              </a:rPr>
              <a:t>information</a:t>
            </a:r>
            <a:r>
              <a:rPr lang="pt-BR" altLang="pt-BR" sz="2400" dirty="0">
                <a:solidFill>
                  <a:schemeClr val="bg1"/>
                </a:solidFill>
                <a:latin typeface="inherit"/>
              </a:rPr>
              <a:t> to </a:t>
            </a:r>
            <a:r>
              <a:rPr lang="pt-BR" altLang="pt-BR" sz="2400" dirty="0" err="1">
                <a:solidFill>
                  <a:schemeClr val="bg1"/>
                </a:solidFill>
                <a:latin typeface="inherit"/>
              </a:rPr>
              <a:t>be</a:t>
            </a:r>
            <a:r>
              <a:rPr lang="pt-BR" altLang="pt-BR" sz="2400" dirty="0">
                <a:solidFill>
                  <a:schemeClr val="bg1"/>
                </a:solidFill>
                <a:latin typeface="inherit"/>
              </a:rPr>
              <a:t> </a:t>
            </a:r>
            <a:r>
              <a:rPr lang="pt-BR" altLang="pt-BR" sz="2400" dirty="0" err="1">
                <a:solidFill>
                  <a:schemeClr val="bg1"/>
                </a:solidFill>
                <a:latin typeface="inherit"/>
              </a:rPr>
              <a:t>targeted</a:t>
            </a:r>
            <a:r>
              <a:rPr lang="pt-BR" altLang="pt-BR" sz="2400" dirty="0">
                <a:solidFill>
                  <a:schemeClr val="bg1"/>
                </a:solidFill>
                <a:latin typeface="inherit"/>
              </a:rPr>
              <a:t> </a:t>
            </a:r>
            <a:r>
              <a:rPr lang="pt-BR" altLang="pt-BR" sz="2400" dirty="0" err="1">
                <a:solidFill>
                  <a:schemeClr val="bg1"/>
                </a:solidFill>
                <a:latin typeface="inherit"/>
              </a:rPr>
              <a:t>by</a:t>
            </a:r>
            <a:r>
              <a:rPr lang="pt-BR" altLang="pt-BR" sz="2400" dirty="0">
                <a:solidFill>
                  <a:schemeClr val="bg1"/>
                </a:solidFill>
                <a:latin typeface="inherit"/>
              </a:rPr>
              <a:t> attacks </a:t>
            </a:r>
          </a:p>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CaixaDeTexto 11">
            <a:extLst>
              <a:ext uri="{FF2B5EF4-FFF2-40B4-BE49-F238E27FC236}">
                <a16:creationId xmlns:a16="http://schemas.microsoft.com/office/drawing/2014/main" id="{20F655CC-3D63-4432-256F-B2296C9E0C95}"/>
              </a:ext>
            </a:extLst>
          </p:cNvPr>
          <p:cNvSpPr txBox="1"/>
          <p:nvPr/>
        </p:nvSpPr>
        <p:spPr>
          <a:xfrm>
            <a:off x="6832854" y="1636776"/>
            <a:ext cx="1909572" cy="4937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1" i="0" u="none" strike="noStrike" kern="0" cap="none" spc="0" normalizeH="0" baseline="0" noProof="0" dirty="0" err="1">
                <a:ln>
                  <a:noFill/>
                </a:ln>
                <a:solidFill>
                  <a:schemeClr val="bg1"/>
                </a:solidFill>
                <a:effectLst/>
                <a:uLnTx/>
                <a:uFillTx/>
              </a:rPr>
              <a:t>Honeypot</a:t>
            </a:r>
            <a:endParaRPr kumimoji="0" lang="pt-BR" sz="1800" b="1" i="0" u="none" strike="noStrike" kern="0" cap="none" spc="0" normalizeH="0" baseline="0" noProof="0" dirty="0">
              <a:ln>
                <a:noFill/>
              </a:ln>
              <a:solidFill>
                <a:schemeClr val="bg1"/>
              </a:solidFill>
              <a:effectLst/>
              <a:uLnTx/>
              <a:uFillTx/>
            </a:endParaRPr>
          </a:p>
        </p:txBody>
      </p:sp>
      <p:sp>
        <p:nvSpPr>
          <p:cNvPr id="13" name="Elipse 12">
            <a:extLst>
              <a:ext uri="{FF2B5EF4-FFF2-40B4-BE49-F238E27FC236}">
                <a16:creationId xmlns:a16="http://schemas.microsoft.com/office/drawing/2014/main" id="{EECFA7DA-D2DC-F6C9-7804-756C0DFAFA3A}"/>
              </a:ext>
            </a:extLst>
          </p:cNvPr>
          <p:cNvSpPr/>
          <p:nvPr/>
        </p:nvSpPr>
        <p:spPr>
          <a:xfrm>
            <a:off x="7181850" y="4325112"/>
            <a:ext cx="1211580" cy="1124712"/>
          </a:xfrm>
          <a:prstGeom prst="ellipse">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6" name="Gráfico 15">
            <a:extLst>
              <a:ext uri="{FF2B5EF4-FFF2-40B4-BE49-F238E27FC236}">
                <a16:creationId xmlns:a16="http://schemas.microsoft.com/office/drawing/2014/main" id="{D5AD26F2-20AF-73BD-34DB-3B454D5023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6432" y="4389120"/>
            <a:ext cx="1042416" cy="1042416"/>
          </a:xfrm>
          <a:prstGeom prst="rect">
            <a:avLst/>
          </a:prstGeom>
        </p:spPr>
      </p:pic>
    </p:spTree>
    <p:extLst>
      <p:ext uri="{BB962C8B-B14F-4D97-AF65-F5344CB8AC3E}">
        <p14:creationId xmlns:p14="http://schemas.microsoft.com/office/powerpoint/2010/main" val="389522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708F78AA-F7C3-4711-F401-29E81791AECA}"/>
              </a:ext>
            </a:extLst>
          </p:cNvPr>
          <p:cNvSpPr/>
          <p:nvPr/>
        </p:nvSpPr>
        <p:spPr>
          <a:xfrm>
            <a:off x="4604855" y="3273179"/>
            <a:ext cx="1759490" cy="1572314"/>
          </a:xfrm>
          <a:prstGeom prst="rect">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Espaço Reservado para Texto 1">
            <a:extLst>
              <a:ext uri="{FF2B5EF4-FFF2-40B4-BE49-F238E27FC236}">
                <a16:creationId xmlns:a16="http://schemas.microsoft.com/office/drawing/2014/main" id="{A0B9950F-8603-3C5C-FB8F-3B65DE0B2555}"/>
              </a:ext>
            </a:extLst>
          </p:cNvPr>
          <p:cNvSpPr>
            <a:spLocks noGrp="1"/>
          </p:cNvSpPr>
          <p:nvPr>
            <p:ph type="body" sz="quarter" idx="15"/>
          </p:nvPr>
        </p:nvSpPr>
        <p:spPr/>
        <p:txBody>
          <a:bodyPr/>
          <a:lstStyle/>
          <a:p>
            <a:r>
              <a:rPr lang="en-US" dirty="0"/>
              <a:t>Network Protection</a:t>
            </a:r>
            <a:endParaRPr lang="pt-BR" dirty="0"/>
          </a:p>
        </p:txBody>
      </p:sp>
      <p:sp>
        <p:nvSpPr>
          <p:cNvPr id="4" name="Espaço Reservado para Número de Slide 3">
            <a:extLst>
              <a:ext uri="{FF2B5EF4-FFF2-40B4-BE49-F238E27FC236}">
                <a16:creationId xmlns:a16="http://schemas.microsoft.com/office/drawing/2014/main" id="{7D4B6C92-6C69-0E77-8BF2-893BE48EF553}"/>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5" name="Retângulo 4">
            <a:extLst>
              <a:ext uri="{FF2B5EF4-FFF2-40B4-BE49-F238E27FC236}">
                <a16:creationId xmlns:a16="http://schemas.microsoft.com/office/drawing/2014/main" id="{08E5B8C3-5D56-671B-C80E-2F0FA4A7D7D7}"/>
              </a:ext>
            </a:extLst>
          </p:cNvPr>
          <p:cNvSpPr/>
          <p:nvPr/>
        </p:nvSpPr>
        <p:spPr>
          <a:xfrm>
            <a:off x="978122" y="1152598"/>
            <a:ext cx="1759490" cy="1572314"/>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Gráfico 6">
            <a:extLst>
              <a:ext uri="{FF2B5EF4-FFF2-40B4-BE49-F238E27FC236}">
                <a16:creationId xmlns:a16="http://schemas.microsoft.com/office/drawing/2014/main" id="{647B2178-14D9-7242-4062-82D7672D5D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188" y="1152598"/>
            <a:ext cx="1077357" cy="1077357"/>
          </a:xfrm>
          <a:prstGeom prst="rect">
            <a:avLst/>
          </a:prstGeom>
        </p:spPr>
      </p:pic>
      <p:sp>
        <p:nvSpPr>
          <p:cNvPr id="8" name="CaixaDeTexto 7">
            <a:extLst>
              <a:ext uri="{FF2B5EF4-FFF2-40B4-BE49-F238E27FC236}">
                <a16:creationId xmlns:a16="http://schemas.microsoft.com/office/drawing/2014/main" id="{FCBB1994-69B8-FF48-13B4-129E099240B4}"/>
              </a:ext>
            </a:extLst>
          </p:cNvPr>
          <p:cNvSpPr txBox="1"/>
          <p:nvPr/>
        </p:nvSpPr>
        <p:spPr>
          <a:xfrm>
            <a:off x="978121" y="2229955"/>
            <a:ext cx="1759490" cy="35779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2400" b="0" i="0" u="none" strike="noStrike" kern="0" cap="none" spc="0" normalizeH="0" baseline="0" noProof="0" dirty="0">
                <a:ln>
                  <a:noFill/>
                </a:ln>
                <a:solidFill>
                  <a:srgbClr val="000000"/>
                </a:solidFill>
                <a:effectLst/>
                <a:uLnTx/>
                <a:uFillTx/>
              </a:rPr>
              <a:t>SBC</a:t>
            </a:r>
          </a:p>
        </p:txBody>
      </p:sp>
      <p:sp>
        <p:nvSpPr>
          <p:cNvPr id="9" name="Retângulo 8">
            <a:extLst>
              <a:ext uri="{FF2B5EF4-FFF2-40B4-BE49-F238E27FC236}">
                <a16:creationId xmlns:a16="http://schemas.microsoft.com/office/drawing/2014/main" id="{F271D85A-C8F8-E4C8-8026-A977B174D6BF}"/>
              </a:ext>
            </a:extLst>
          </p:cNvPr>
          <p:cNvSpPr/>
          <p:nvPr/>
        </p:nvSpPr>
        <p:spPr>
          <a:xfrm>
            <a:off x="4604855" y="1152598"/>
            <a:ext cx="1759490" cy="1572314"/>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CaixaDeTexto 9">
            <a:extLst>
              <a:ext uri="{FF2B5EF4-FFF2-40B4-BE49-F238E27FC236}">
                <a16:creationId xmlns:a16="http://schemas.microsoft.com/office/drawing/2014/main" id="{9D932EB7-9AD2-B91F-1CEA-35C09763E59F}"/>
              </a:ext>
            </a:extLst>
          </p:cNvPr>
          <p:cNvSpPr txBox="1"/>
          <p:nvPr/>
        </p:nvSpPr>
        <p:spPr>
          <a:xfrm>
            <a:off x="4675295" y="2322576"/>
            <a:ext cx="1618609" cy="40233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Mobile Security</a:t>
            </a:r>
          </a:p>
        </p:txBody>
      </p:sp>
      <p:pic>
        <p:nvPicPr>
          <p:cNvPr id="12" name="Gráfico 11">
            <a:extLst>
              <a:ext uri="{FF2B5EF4-FFF2-40B4-BE49-F238E27FC236}">
                <a16:creationId xmlns:a16="http://schemas.microsoft.com/office/drawing/2014/main" id="{E5278C05-89D9-592A-9A01-281D8010F8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5482" y="1124342"/>
            <a:ext cx="1198234" cy="1198234"/>
          </a:xfrm>
          <a:prstGeom prst="rect">
            <a:avLst/>
          </a:prstGeom>
        </p:spPr>
      </p:pic>
      <p:pic>
        <p:nvPicPr>
          <p:cNvPr id="14" name="Gráfico 13">
            <a:extLst>
              <a:ext uri="{FF2B5EF4-FFF2-40B4-BE49-F238E27FC236}">
                <a16:creationId xmlns:a16="http://schemas.microsoft.com/office/drawing/2014/main" id="{CF415CBF-1D2E-C14A-8BDE-CFDC6363C2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6889" y="1381198"/>
            <a:ext cx="575845" cy="575845"/>
          </a:xfrm>
          <a:prstGeom prst="rect">
            <a:avLst/>
          </a:prstGeom>
        </p:spPr>
      </p:pic>
      <p:sp>
        <p:nvSpPr>
          <p:cNvPr id="15" name="Retângulo 14">
            <a:extLst>
              <a:ext uri="{FF2B5EF4-FFF2-40B4-BE49-F238E27FC236}">
                <a16:creationId xmlns:a16="http://schemas.microsoft.com/office/drawing/2014/main" id="{19FECF19-F920-468F-EFC4-A19D73C16344}"/>
              </a:ext>
            </a:extLst>
          </p:cNvPr>
          <p:cNvSpPr/>
          <p:nvPr/>
        </p:nvSpPr>
        <p:spPr>
          <a:xfrm>
            <a:off x="7973537" y="1152598"/>
            <a:ext cx="1759490" cy="1572314"/>
          </a:xfrm>
          <a:prstGeom prst="rect">
            <a:avLst/>
          </a:prstGeom>
          <a:solidFill>
            <a:srgbClr val="9E289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CaixaDeTexto 15">
            <a:extLst>
              <a:ext uri="{FF2B5EF4-FFF2-40B4-BE49-F238E27FC236}">
                <a16:creationId xmlns:a16="http://schemas.microsoft.com/office/drawing/2014/main" id="{93967196-969E-9F64-825B-3959B2AF7B47}"/>
              </a:ext>
            </a:extLst>
          </p:cNvPr>
          <p:cNvSpPr txBox="1"/>
          <p:nvPr/>
        </p:nvSpPr>
        <p:spPr>
          <a:xfrm>
            <a:off x="8536522" y="2326557"/>
            <a:ext cx="633520" cy="33832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kern="0" dirty="0">
                <a:solidFill>
                  <a:srgbClr val="000000"/>
                </a:solidFill>
              </a:rPr>
              <a:t>Proxy</a:t>
            </a:r>
            <a:endParaRPr kumimoji="0" lang="pt-BR" sz="1800" b="0" i="0" u="none" strike="noStrike" kern="0" cap="none" spc="0" normalizeH="0" baseline="0" noProof="0" dirty="0">
              <a:ln>
                <a:noFill/>
              </a:ln>
              <a:solidFill>
                <a:srgbClr val="000000"/>
              </a:solidFill>
              <a:effectLst/>
              <a:uLnTx/>
              <a:uFillTx/>
            </a:endParaRPr>
          </a:p>
        </p:txBody>
      </p:sp>
      <p:pic>
        <p:nvPicPr>
          <p:cNvPr id="18" name="Gráfico 17">
            <a:extLst>
              <a:ext uri="{FF2B5EF4-FFF2-40B4-BE49-F238E27FC236}">
                <a16:creationId xmlns:a16="http://schemas.microsoft.com/office/drawing/2014/main" id="{FC027E38-E32B-B9DC-D0F0-DC979CF05D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1192" y="1322578"/>
            <a:ext cx="944179" cy="944179"/>
          </a:xfrm>
          <a:prstGeom prst="rect">
            <a:avLst/>
          </a:prstGeom>
        </p:spPr>
      </p:pic>
      <p:sp>
        <p:nvSpPr>
          <p:cNvPr id="19" name="Retângulo 18">
            <a:extLst>
              <a:ext uri="{FF2B5EF4-FFF2-40B4-BE49-F238E27FC236}">
                <a16:creationId xmlns:a16="http://schemas.microsoft.com/office/drawing/2014/main" id="{09A08A4A-2303-7094-0BA4-96AABCFFE5E0}"/>
              </a:ext>
            </a:extLst>
          </p:cNvPr>
          <p:cNvSpPr/>
          <p:nvPr/>
        </p:nvSpPr>
        <p:spPr>
          <a:xfrm>
            <a:off x="978121" y="3273179"/>
            <a:ext cx="1759490" cy="1572314"/>
          </a:xfrm>
          <a:prstGeom prst="rect">
            <a:avLst/>
          </a:prstGeom>
          <a:solidFill>
            <a:srgbClr val="00B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CaixaDeTexto 19">
            <a:extLst>
              <a:ext uri="{FF2B5EF4-FFF2-40B4-BE49-F238E27FC236}">
                <a16:creationId xmlns:a16="http://schemas.microsoft.com/office/drawing/2014/main" id="{B6C6F74F-4D54-A83C-0B0B-F79AF6563B62}"/>
              </a:ext>
            </a:extLst>
          </p:cNvPr>
          <p:cNvSpPr txBox="1"/>
          <p:nvPr/>
        </p:nvSpPr>
        <p:spPr>
          <a:xfrm>
            <a:off x="1103486" y="4466431"/>
            <a:ext cx="1508760" cy="31089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NAC</a:t>
            </a:r>
          </a:p>
        </p:txBody>
      </p:sp>
      <p:pic>
        <p:nvPicPr>
          <p:cNvPr id="22" name="Gráfico 21">
            <a:extLst>
              <a:ext uri="{FF2B5EF4-FFF2-40B4-BE49-F238E27FC236}">
                <a16:creationId xmlns:a16="http://schemas.microsoft.com/office/drawing/2014/main" id="{D0DDF517-3B1E-D589-6F6B-33F5BB984A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72747" y="3246509"/>
            <a:ext cx="1091092" cy="1091092"/>
          </a:xfrm>
          <a:prstGeom prst="rect">
            <a:avLst/>
          </a:prstGeom>
        </p:spPr>
      </p:pic>
      <p:pic>
        <p:nvPicPr>
          <p:cNvPr id="25" name="Gráfico 24">
            <a:extLst>
              <a:ext uri="{FF2B5EF4-FFF2-40B4-BE49-F238E27FC236}">
                <a16:creationId xmlns:a16="http://schemas.microsoft.com/office/drawing/2014/main" id="{F31CA228-861E-C9FB-5334-C0DB3C3201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42005" y="3366544"/>
            <a:ext cx="1031721" cy="1031721"/>
          </a:xfrm>
          <a:prstGeom prst="rect">
            <a:avLst/>
          </a:prstGeom>
        </p:spPr>
      </p:pic>
      <p:sp>
        <p:nvSpPr>
          <p:cNvPr id="26" name="CaixaDeTexto 25">
            <a:extLst>
              <a:ext uri="{FF2B5EF4-FFF2-40B4-BE49-F238E27FC236}">
                <a16:creationId xmlns:a16="http://schemas.microsoft.com/office/drawing/2014/main" id="{3A40CA43-B236-5101-A3FF-4CA52681AE3E}"/>
              </a:ext>
            </a:extLst>
          </p:cNvPr>
          <p:cNvSpPr txBox="1"/>
          <p:nvPr/>
        </p:nvSpPr>
        <p:spPr>
          <a:xfrm>
            <a:off x="4708989" y="4276306"/>
            <a:ext cx="1618609" cy="32298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Wireless Security</a:t>
            </a:r>
          </a:p>
        </p:txBody>
      </p:sp>
      <p:sp>
        <p:nvSpPr>
          <p:cNvPr id="27" name="Retângulo 26">
            <a:extLst>
              <a:ext uri="{FF2B5EF4-FFF2-40B4-BE49-F238E27FC236}">
                <a16:creationId xmlns:a16="http://schemas.microsoft.com/office/drawing/2014/main" id="{F1E5E604-1AAE-1495-C651-74ED7048A341}"/>
              </a:ext>
            </a:extLst>
          </p:cNvPr>
          <p:cNvSpPr/>
          <p:nvPr/>
        </p:nvSpPr>
        <p:spPr>
          <a:xfrm>
            <a:off x="7973537" y="3273179"/>
            <a:ext cx="1759490" cy="1572314"/>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9" name="Gráfico 28">
            <a:extLst>
              <a:ext uri="{FF2B5EF4-FFF2-40B4-BE49-F238E27FC236}">
                <a16:creationId xmlns:a16="http://schemas.microsoft.com/office/drawing/2014/main" id="{095F8A43-612A-AC7B-BB04-5875DC9A3B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58290" y="3795400"/>
            <a:ext cx="633969" cy="633969"/>
          </a:xfrm>
          <a:prstGeom prst="rect">
            <a:avLst/>
          </a:prstGeom>
        </p:spPr>
      </p:pic>
      <p:pic>
        <p:nvPicPr>
          <p:cNvPr id="31" name="Gráfico 30">
            <a:extLst>
              <a:ext uri="{FF2B5EF4-FFF2-40B4-BE49-F238E27FC236}">
                <a16:creationId xmlns:a16="http://schemas.microsoft.com/office/drawing/2014/main" id="{04D101A3-9E32-C363-3EF1-413E915D768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92827" y="3131601"/>
            <a:ext cx="1320908" cy="1320908"/>
          </a:xfrm>
          <a:prstGeom prst="rect">
            <a:avLst/>
          </a:prstGeom>
        </p:spPr>
      </p:pic>
      <p:sp>
        <p:nvSpPr>
          <p:cNvPr id="32" name="CaixaDeTexto 31">
            <a:extLst>
              <a:ext uri="{FF2B5EF4-FFF2-40B4-BE49-F238E27FC236}">
                <a16:creationId xmlns:a16="http://schemas.microsoft.com/office/drawing/2014/main" id="{65EE1684-F61B-4A31-688D-7BFFC26F9718}"/>
              </a:ext>
            </a:extLst>
          </p:cNvPr>
          <p:cNvSpPr txBox="1"/>
          <p:nvPr/>
        </p:nvSpPr>
        <p:spPr>
          <a:xfrm>
            <a:off x="8016625" y="4452509"/>
            <a:ext cx="1673312" cy="28346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Remote Access</a:t>
            </a:r>
          </a:p>
        </p:txBody>
      </p:sp>
    </p:spTree>
    <p:extLst>
      <p:ext uri="{BB962C8B-B14F-4D97-AF65-F5344CB8AC3E}">
        <p14:creationId xmlns:p14="http://schemas.microsoft.com/office/powerpoint/2010/main" val="214618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768FAAB-B8AF-28CC-1DBB-1FF9109CDD35}"/>
              </a:ext>
            </a:extLst>
          </p:cNvPr>
          <p:cNvSpPr>
            <a:spLocks noGrp="1"/>
          </p:cNvSpPr>
          <p:nvPr>
            <p:ph type="body" sz="quarter" idx="15"/>
          </p:nvPr>
        </p:nvSpPr>
        <p:spPr/>
        <p:txBody>
          <a:bodyPr/>
          <a:lstStyle/>
          <a:p>
            <a:r>
              <a:rPr lang="pt-BR" dirty="0"/>
              <a:t>Endpoint Protection</a:t>
            </a:r>
          </a:p>
        </p:txBody>
      </p:sp>
      <p:sp>
        <p:nvSpPr>
          <p:cNvPr id="4" name="Espaço Reservado para Número de Slide 3">
            <a:extLst>
              <a:ext uri="{FF2B5EF4-FFF2-40B4-BE49-F238E27FC236}">
                <a16:creationId xmlns:a16="http://schemas.microsoft.com/office/drawing/2014/main" id="{0CE3CB82-5488-8F4F-5FE9-ECB8D01909F2}"/>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5" name="Elipse 4">
            <a:extLst>
              <a:ext uri="{FF2B5EF4-FFF2-40B4-BE49-F238E27FC236}">
                <a16:creationId xmlns:a16="http://schemas.microsoft.com/office/drawing/2014/main" id="{4827CA41-1BA5-9517-5AF2-EA21B1993F3A}"/>
              </a:ext>
            </a:extLst>
          </p:cNvPr>
          <p:cNvSpPr/>
          <p:nvPr/>
        </p:nvSpPr>
        <p:spPr>
          <a:xfrm>
            <a:off x="996410" y="2037060"/>
            <a:ext cx="1847374" cy="1691640"/>
          </a:xfrm>
          <a:prstGeom prst="ellipse">
            <a:avLst/>
          </a:prstGeom>
          <a:solidFill>
            <a:schemeClr val="accent3">
              <a:lumMod val="20000"/>
              <a:lumOff val="80000"/>
            </a:schemeClr>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CaixaDeTexto 5">
            <a:extLst>
              <a:ext uri="{FF2B5EF4-FFF2-40B4-BE49-F238E27FC236}">
                <a16:creationId xmlns:a16="http://schemas.microsoft.com/office/drawing/2014/main" id="{663E36A4-33BC-0856-D16E-295A458C2F79}"/>
              </a:ext>
            </a:extLst>
          </p:cNvPr>
          <p:cNvSpPr txBox="1"/>
          <p:nvPr/>
        </p:nvSpPr>
        <p:spPr>
          <a:xfrm>
            <a:off x="1174717" y="2697480"/>
            <a:ext cx="1485389" cy="37077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Endpoint</a:t>
            </a:r>
          </a:p>
        </p:txBody>
      </p:sp>
      <p:sp>
        <p:nvSpPr>
          <p:cNvPr id="7" name="Seta: para a Direita 6">
            <a:extLst>
              <a:ext uri="{FF2B5EF4-FFF2-40B4-BE49-F238E27FC236}">
                <a16:creationId xmlns:a16="http://schemas.microsoft.com/office/drawing/2014/main" id="{7754B43A-3519-AA20-A9A6-F52A62E49AC7}"/>
              </a:ext>
            </a:extLst>
          </p:cNvPr>
          <p:cNvSpPr/>
          <p:nvPr/>
        </p:nvSpPr>
        <p:spPr>
          <a:xfrm>
            <a:off x="3473922" y="2142201"/>
            <a:ext cx="2798064" cy="1481328"/>
          </a:xfrm>
          <a:prstGeom prst="rightArrow">
            <a:avLst/>
          </a:prstGeom>
          <a:solidFill>
            <a:schemeClr val="accent4">
              <a:lumMod val="40000"/>
              <a:lumOff val="6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CaixaDeTexto 7">
            <a:extLst>
              <a:ext uri="{FF2B5EF4-FFF2-40B4-BE49-F238E27FC236}">
                <a16:creationId xmlns:a16="http://schemas.microsoft.com/office/drawing/2014/main" id="{E3E2E73B-3764-0389-C8BC-D0B9E72A8E33}"/>
              </a:ext>
            </a:extLst>
          </p:cNvPr>
          <p:cNvSpPr txBox="1"/>
          <p:nvPr/>
        </p:nvSpPr>
        <p:spPr>
          <a:xfrm>
            <a:off x="6601968" y="2219487"/>
            <a:ext cx="3575304" cy="532857"/>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4400" b="0" i="0" u="none" strike="noStrike" kern="0" cap="none" spc="0" normalizeH="0" baseline="0" noProof="0" dirty="0" err="1">
                <a:ln>
                  <a:noFill/>
                </a:ln>
                <a:solidFill>
                  <a:srgbClr val="000000"/>
                </a:solidFill>
                <a:effectLst/>
                <a:uLnTx/>
                <a:uFillTx/>
              </a:rPr>
              <a:t>All</a:t>
            </a:r>
            <a:r>
              <a:rPr kumimoji="0" lang="pt-BR" sz="4400" b="0" i="0" u="none" strike="noStrike" kern="0" cap="none" spc="0" normalizeH="0" baseline="0" noProof="0" dirty="0">
                <a:ln>
                  <a:noFill/>
                </a:ln>
                <a:solidFill>
                  <a:srgbClr val="000000"/>
                </a:solidFill>
                <a:effectLst/>
                <a:uLnTx/>
                <a:uFillTx/>
              </a:rPr>
              <a:t> devices in </a:t>
            </a:r>
            <a:r>
              <a:rPr kumimoji="0" lang="pt-BR" sz="4400" b="0" i="0" u="none" strike="noStrike" kern="0" cap="none" spc="0" normalizeH="0" baseline="0" noProof="0" dirty="0" err="1">
                <a:ln>
                  <a:noFill/>
                </a:ln>
                <a:solidFill>
                  <a:srgbClr val="000000"/>
                </a:solidFill>
                <a:effectLst/>
                <a:uLnTx/>
                <a:uFillTx/>
              </a:rPr>
              <a:t>the</a:t>
            </a:r>
            <a:r>
              <a:rPr kumimoji="0" lang="pt-BR" sz="4400" b="0" i="0" u="none" strike="noStrike" kern="0" cap="none" spc="0" normalizeH="0" baseline="0" noProof="0" dirty="0">
                <a:ln>
                  <a:noFill/>
                </a:ln>
                <a:solidFill>
                  <a:srgbClr val="000000"/>
                </a:solidFill>
                <a:effectLst/>
                <a:uLnTx/>
                <a:uFillTx/>
              </a:rPr>
              <a:t> IT </a:t>
            </a:r>
            <a:r>
              <a:rPr kumimoji="0" lang="pt-BR" sz="4400" b="0" i="0" u="none" strike="noStrike" kern="0" cap="none" spc="0" normalizeH="0" baseline="0" noProof="0" dirty="0" err="1">
                <a:ln>
                  <a:noFill/>
                </a:ln>
                <a:solidFill>
                  <a:srgbClr val="000000"/>
                </a:solidFill>
                <a:effectLst/>
                <a:uLnTx/>
                <a:uFillTx/>
              </a:rPr>
              <a:t>area</a:t>
            </a:r>
            <a:endParaRPr kumimoji="0" lang="pt-BR" sz="4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23112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F99C2E2-3F5A-4169-B2FC-44232DDCC6C8}"/>
              </a:ext>
            </a:extLst>
          </p:cNvPr>
          <p:cNvSpPr>
            <a:spLocks noGrp="1"/>
          </p:cNvSpPr>
          <p:nvPr>
            <p:ph type="body" sz="quarter" idx="15"/>
          </p:nvPr>
        </p:nvSpPr>
        <p:spPr/>
        <p:txBody>
          <a:bodyPr/>
          <a:lstStyle/>
          <a:p>
            <a:r>
              <a:rPr lang="pt-BR" dirty="0" err="1"/>
              <a:t>Endpoint</a:t>
            </a:r>
            <a:r>
              <a:rPr lang="pt-BR" dirty="0"/>
              <a:t> Protection</a:t>
            </a:r>
          </a:p>
        </p:txBody>
      </p:sp>
      <p:sp>
        <p:nvSpPr>
          <p:cNvPr id="4" name="Espaço Reservado para Número de Slide 3">
            <a:extLst>
              <a:ext uri="{FF2B5EF4-FFF2-40B4-BE49-F238E27FC236}">
                <a16:creationId xmlns:a16="http://schemas.microsoft.com/office/drawing/2014/main" id="{AC7D81F3-D463-A45D-98FC-411F5FFF0789}"/>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5" name="Retângulo 4">
            <a:extLst>
              <a:ext uri="{FF2B5EF4-FFF2-40B4-BE49-F238E27FC236}">
                <a16:creationId xmlns:a16="http://schemas.microsoft.com/office/drawing/2014/main" id="{E25BC1F4-D8D5-F079-F763-E8BB624F5D39}"/>
              </a:ext>
            </a:extLst>
          </p:cNvPr>
          <p:cNvSpPr/>
          <p:nvPr/>
        </p:nvSpPr>
        <p:spPr>
          <a:xfrm>
            <a:off x="1545050" y="2045800"/>
            <a:ext cx="2322862" cy="2079012"/>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5">
            <a:extLst>
              <a:ext uri="{FF2B5EF4-FFF2-40B4-BE49-F238E27FC236}">
                <a16:creationId xmlns:a16="http://schemas.microsoft.com/office/drawing/2014/main" id="{4975F96E-EE81-0EF1-3FA2-F3EA4987A28F}"/>
              </a:ext>
            </a:extLst>
          </p:cNvPr>
          <p:cNvSpPr/>
          <p:nvPr/>
        </p:nvSpPr>
        <p:spPr>
          <a:xfrm>
            <a:off x="6351746" y="2045800"/>
            <a:ext cx="2322862" cy="2079012"/>
          </a:xfrm>
          <a:prstGeom prst="rect">
            <a:avLst/>
          </a:prstGeom>
          <a:solidFill>
            <a:schemeClr val="accent3">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Gráfico 7">
            <a:extLst>
              <a:ext uri="{FF2B5EF4-FFF2-40B4-BE49-F238E27FC236}">
                <a16:creationId xmlns:a16="http://schemas.microsoft.com/office/drawing/2014/main" id="{BDD02470-C5ED-0CD4-D172-BFCA8C68C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3391" y="2258568"/>
            <a:ext cx="987552" cy="987552"/>
          </a:xfrm>
          <a:prstGeom prst="rect">
            <a:avLst/>
          </a:prstGeom>
        </p:spPr>
      </p:pic>
      <p:pic>
        <p:nvPicPr>
          <p:cNvPr id="10" name="Gráfico 9">
            <a:extLst>
              <a:ext uri="{FF2B5EF4-FFF2-40B4-BE49-F238E27FC236}">
                <a16:creationId xmlns:a16="http://schemas.microsoft.com/office/drawing/2014/main" id="{44489626-C4B0-75E2-1641-D8D8D49CE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91437" y="2045800"/>
            <a:ext cx="1630088" cy="1630088"/>
          </a:xfrm>
          <a:prstGeom prst="rect">
            <a:avLst/>
          </a:prstGeom>
        </p:spPr>
      </p:pic>
      <p:sp>
        <p:nvSpPr>
          <p:cNvPr id="11" name="CaixaDeTexto 10">
            <a:extLst>
              <a:ext uri="{FF2B5EF4-FFF2-40B4-BE49-F238E27FC236}">
                <a16:creationId xmlns:a16="http://schemas.microsoft.com/office/drawing/2014/main" id="{A21B6E38-B128-9BDC-ABF2-4784FD52EA5C}"/>
              </a:ext>
            </a:extLst>
          </p:cNvPr>
          <p:cNvSpPr txBox="1"/>
          <p:nvPr/>
        </p:nvSpPr>
        <p:spPr>
          <a:xfrm>
            <a:off x="1891437" y="3545756"/>
            <a:ext cx="1630088" cy="42976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Security Enforcement</a:t>
            </a:r>
          </a:p>
        </p:txBody>
      </p:sp>
      <p:pic>
        <p:nvPicPr>
          <p:cNvPr id="13" name="Gráfico 12">
            <a:extLst>
              <a:ext uri="{FF2B5EF4-FFF2-40B4-BE49-F238E27FC236}">
                <a16:creationId xmlns:a16="http://schemas.microsoft.com/office/drawing/2014/main" id="{5795D3FF-5BA3-2F25-1A52-ED88ACBA22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5976" y="2027512"/>
            <a:ext cx="1709928" cy="1709928"/>
          </a:xfrm>
          <a:prstGeom prst="rect">
            <a:avLst/>
          </a:prstGeom>
        </p:spPr>
      </p:pic>
      <p:sp>
        <p:nvSpPr>
          <p:cNvPr id="14" name="CaixaDeTexto 13">
            <a:extLst>
              <a:ext uri="{FF2B5EF4-FFF2-40B4-BE49-F238E27FC236}">
                <a16:creationId xmlns:a16="http://schemas.microsoft.com/office/drawing/2014/main" id="{148EFCD2-144D-A004-137C-39B0E2DE38FB}"/>
              </a:ext>
            </a:extLst>
          </p:cNvPr>
          <p:cNvSpPr txBox="1"/>
          <p:nvPr/>
        </p:nvSpPr>
        <p:spPr>
          <a:xfrm>
            <a:off x="6594205" y="3522556"/>
            <a:ext cx="1837944" cy="42976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Patch Management</a:t>
            </a:r>
          </a:p>
        </p:txBody>
      </p:sp>
    </p:spTree>
    <p:extLst>
      <p:ext uri="{BB962C8B-B14F-4D97-AF65-F5344CB8AC3E}">
        <p14:creationId xmlns:p14="http://schemas.microsoft.com/office/powerpoint/2010/main" val="383049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bersegurança: como proteger seu negócio de ataques">
            <a:extLst>
              <a:ext uri="{FF2B5EF4-FFF2-40B4-BE49-F238E27FC236}">
                <a16:creationId xmlns:a16="http://schemas.microsoft.com/office/drawing/2014/main" id="{356E9D8A-A175-6B9D-031D-9760F391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 y="0"/>
            <a:ext cx="10961829" cy="617061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5BD508B-81D8-7302-03CD-FDC3EA76BAB1}"/>
              </a:ext>
            </a:extLst>
          </p:cNvPr>
          <p:cNvSpPr/>
          <p:nvPr/>
        </p:nvSpPr>
        <p:spPr>
          <a:xfrm>
            <a:off x="493491" y="1138989"/>
            <a:ext cx="4991322" cy="4527411"/>
          </a:xfrm>
          <a:prstGeom prst="rect">
            <a:avLst/>
          </a:prstGeom>
          <a:solidFill>
            <a:srgbClr val="001128"/>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Espaço Reservado para Número de Slide 1">
            <a:extLst>
              <a:ext uri="{FF2B5EF4-FFF2-40B4-BE49-F238E27FC236}">
                <a16:creationId xmlns:a16="http://schemas.microsoft.com/office/drawing/2014/main" id="{D1B7B7A7-C953-E3A3-E416-61A8E330E21F}"/>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3" name="CaixaDeTexto 2">
            <a:extLst>
              <a:ext uri="{FF2B5EF4-FFF2-40B4-BE49-F238E27FC236}">
                <a16:creationId xmlns:a16="http://schemas.microsoft.com/office/drawing/2014/main" id="{E470DD51-D3EC-1DFA-C0C2-D635F5D3B108}"/>
              </a:ext>
            </a:extLst>
          </p:cNvPr>
          <p:cNvSpPr txBox="1"/>
          <p:nvPr/>
        </p:nvSpPr>
        <p:spPr>
          <a:xfrm>
            <a:off x="493490" y="266700"/>
            <a:ext cx="4305840" cy="57912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chemeClr val="bg1"/>
                </a:solidFill>
              </a:rPr>
              <a:t>Tópicos</a:t>
            </a:r>
            <a:endParaRPr kumimoji="0" lang="pt-BR" sz="1800" b="0" i="0" u="none" strike="noStrike" kern="0" cap="none" spc="0" normalizeH="0" baseline="0" noProof="0" dirty="0">
              <a:ln>
                <a:noFill/>
              </a:ln>
              <a:solidFill>
                <a:schemeClr val="bg1"/>
              </a:solidFill>
              <a:effectLst/>
              <a:uLnTx/>
              <a:uFillTx/>
            </a:endParaRPr>
          </a:p>
        </p:txBody>
      </p:sp>
      <p:sp>
        <p:nvSpPr>
          <p:cNvPr id="4" name="CaixaDeTexto 3">
            <a:extLst>
              <a:ext uri="{FF2B5EF4-FFF2-40B4-BE49-F238E27FC236}">
                <a16:creationId xmlns:a16="http://schemas.microsoft.com/office/drawing/2014/main" id="{63722FB3-AC20-0D49-0736-E47590085387}"/>
              </a:ext>
            </a:extLst>
          </p:cNvPr>
          <p:cNvSpPr txBox="1"/>
          <p:nvPr/>
        </p:nvSpPr>
        <p:spPr>
          <a:xfrm>
            <a:off x="569150" y="1234439"/>
            <a:ext cx="4816380" cy="4776153"/>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pt-BR" sz="1800" b="0" i="0" u="none" strike="noStrike" kern="0" cap="none" spc="0" normalizeH="0" baseline="0" noProof="0" dirty="0" err="1">
                <a:ln>
                  <a:noFill/>
                </a:ln>
                <a:solidFill>
                  <a:schemeClr val="bg1"/>
                </a:solidFill>
                <a:effectLst/>
                <a:uLnTx/>
                <a:uFillTx/>
              </a:rPr>
              <a:t>Introduction</a:t>
            </a:r>
            <a:endParaRPr kumimoji="0" lang="pt-BR" sz="1800" b="0" i="0" u="none" strike="noStrike" kern="0" cap="none" spc="0" normalizeH="0" baseline="0" noProof="0" dirty="0">
              <a:ln>
                <a:noFill/>
              </a:ln>
              <a:solidFill>
                <a:schemeClr val="bg1"/>
              </a:solidFill>
              <a:effectLst/>
              <a:uLnTx/>
              <a:uFillTx/>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The Evolution of Cyber Attacks</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pt-BR" sz="1800" b="0" i="0" u="none" strike="noStrike" kern="0" cap="none" spc="0" normalizeH="0" baseline="0" noProof="0" dirty="0">
                <a:ln>
                  <a:noFill/>
                </a:ln>
                <a:solidFill>
                  <a:schemeClr val="bg1"/>
                </a:solidFill>
                <a:effectLst/>
                <a:uLnTx/>
                <a:uFillTx/>
              </a:rPr>
              <a:t>Ways, </a:t>
            </a:r>
            <a:r>
              <a:rPr kumimoji="0" lang="pt-BR" sz="1800" b="0" i="0" u="none" strike="noStrike" kern="0" cap="none" spc="0" normalizeH="0" baseline="0" noProof="0" dirty="0" err="1">
                <a:ln>
                  <a:noFill/>
                </a:ln>
                <a:solidFill>
                  <a:schemeClr val="bg1"/>
                </a:solidFill>
                <a:effectLst/>
                <a:uLnTx/>
                <a:uFillTx/>
              </a:rPr>
              <a:t>objectives</a:t>
            </a:r>
            <a:r>
              <a:rPr kumimoji="0" lang="pt-BR" sz="1800" b="0" i="0" u="none" strike="noStrike" kern="0" cap="none" spc="0" normalizeH="0" baseline="0" noProof="0" dirty="0">
                <a:ln>
                  <a:noFill/>
                </a:ln>
                <a:solidFill>
                  <a:schemeClr val="bg1"/>
                </a:solidFill>
                <a:effectLst/>
                <a:uLnTx/>
                <a:uFillTx/>
              </a:rPr>
              <a:t> e Impacts of Cyber Attacks</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err="1">
                <a:solidFill>
                  <a:schemeClr val="bg1"/>
                </a:solidFill>
              </a:rPr>
              <a:t>Main</a:t>
            </a:r>
            <a:r>
              <a:rPr lang="pt-BR" kern="0" dirty="0">
                <a:solidFill>
                  <a:schemeClr val="bg1"/>
                </a:solidFill>
              </a:rPr>
              <a:t> </a:t>
            </a:r>
            <a:r>
              <a:rPr lang="pt-BR" kern="0" dirty="0" err="1">
                <a:solidFill>
                  <a:schemeClr val="bg1"/>
                </a:solidFill>
              </a:rPr>
              <a:t>types</a:t>
            </a:r>
            <a:r>
              <a:rPr lang="pt-BR" kern="0" dirty="0">
                <a:solidFill>
                  <a:schemeClr val="bg1"/>
                </a:solidFill>
              </a:rPr>
              <a:t> of attacks</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Perimeter Protection </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Network Protection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Endpoint Protection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pt-BR" sz="1800" b="0" i="0" u="none" strike="noStrike" kern="0" cap="none" spc="0" normalizeH="0" baseline="0" noProof="0" dirty="0">
                <a:ln>
                  <a:noFill/>
                </a:ln>
                <a:solidFill>
                  <a:schemeClr val="bg1"/>
                </a:solidFill>
                <a:effectLst/>
                <a:uLnTx/>
                <a:uFillTx/>
              </a:rPr>
              <a:t>Aplication Protection</a:t>
            </a:r>
            <a:endParaRPr lang="pt-BR" kern="0" dirty="0">
              <a:solidFill>
                <a:schemeClr val="bg1"/>
              </a:solidFill>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Data Protection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chemeClr val="bg1"/>
                </a:solidFill>
              </a:rPr>
              <a:t>Cloud Protection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err="1">
                <a:solidFill>
                  <a:schemeClr val="bg1"/>
                </a:solidFill>
              </a:rPr>
              <a:t>Prevention</a:t>
            </a:r>
            <a:r>
              <a:rPr lang="pt-BR" kern="0" dirty="0">
                <a:solidFill>
                  <a:schemeClr val="bg1"/>
                </a:solidFill>
              </a:rPr>
              <a:t> and management of security </a:t>
            </a:r>
            <a:r>
              <a:rPr lang="pt-BR" kern="0" dirty="0" err="1">
                <a:solidFill>
                  <a:schemeClr val="bg1"/>
                </a:solidFill>
              </a:rPr>
              <a:t>politics</a:t>
            </a:r>
            <a:endParaRPr kumimoji="0" lang="pt-BR" sz="1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0214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BDF343E-9F79-9C9E-3ED8-D8893CE3BB3B}"/>
              </a:ext>
            </a:extLst>
          </p:cNvPr>
          <p:cNvSpPr>
            <a:spLocks noGrp="1"/>
          </p:cNvSpPr>
          <p:nvPr>
            <p:ph type="body" sz="quarter" idx="15"/>
          </p:nvPr>
        </p:nvSpPr>
        <p:spPr/>
        <p:txBody>
          <a:bodyPr/>
          <a:lstStyle/>
          <a:p>
            <a:r>
              <a:rPr lang="pt-BR" dirty="0"/>
              <a:t>Aplication Protection</a:t>
            </a:r>
          </a:p>
        </p:txBody>
      </p:sp>
      <p:sp>
        <p:nvSpPr>
          <p:cNvPr id="4" name="Espaço Reservado para Número de Slide 3">
            <a:extLst>
              <a:ext uri="{FF2B5EF4-FFF2-40B4-BE49-F238E27FC236}">
                <a16:creationId xmlns:a16="http://schemas.microsoft.com/office/drawing/2014/main" id="{A5FA05B3-8DE4-97F1-F123-D854F69FEF7D}"/>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5" name="Retângulo 4">
            <a:extLst>
              <a:ext uri="{FF2B5EF4-FFF2-40B4-BE49-F238E27FC236}">
                <a16:creationId xmlns:a16="http://schemas.microsoft.com/office/drawing/2014/main" id="{2AE774F1-FFB2-785C-F213-0E6779ECD123}"/>
              </a:ext>
            </a:extLst>
          </p:cNvPr>
          <p:cNvSpPr/>
          <p:nvPr/>
        </p:nvSpPr>
        <p:spPr>
          <a:xfrm>
            <a:off x="970260" y="1006294"/>
            <a:ext cx="2322862" cy="2079012"/>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5">
            <a:extLst>
              <a:ext uri="{FF2B5EF4-FFF2-40B4-BE49-F238E27FC236}">
                <a16:creationId xmlns:a16="http://schemas.microsoft.com/office/drawing/2014/main" id="{420EA69B-75E5-BC8C-E6C5-011FCB5C7C25}"/>
              </a:ext>
            </a:extLst>
          </p:cNvPr>
          <p:cNvSpPr/>
          <p:nvPr/>
        </p:nvSpPr>
        <p:spPr>
          <a:xfrm>
            <a:off x="7620356" y="1006294"/>
            <a:ext cx="2322862" cy="2079012"/>
          </a:xfrm>
          <a:prstGeom prst="rect">
            <a:avLst/>
          </a:prstGeom>
          <a:solidFill>
            <a:srgbClr val="FFFF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Retângulo 6">
            <a:extLst>
              <a:ext uri="{FF2B5EF4-FFF2-40B4-BE49-F238E27FC236}">
                <a16:creationId xmlns:a16="http://schemas.microsoft.com/office/drawing/2014/main" id="{5A952686-2FAC-E2B7-1F2F-0F32CEF15C4A}"/>
              </a:ext>
            </a:extLst>
          </p:cNvPr>
          <p:cNvSpPr/>
          <p:nvPr/>
        </p:nvSpPr>
        <p:spPr>
          <a:xfrm>
            <a:off x="4323169" y="3358894"/>
            <a:ext cx="2322862" cy="2079012"/>
          </a:xfrm>
          <a:prstGeom prst="rect">
            <a:avLst/>
          </a:prstGeom>
          <a:solidFill>
            <a:srgbClr val="007BC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Gráfico 9">
            <a:extLst>
              <a:ext uri="{FF2B5EF4-FFF2-40B4-BE49-F238E27FC236}">
                <a16:creationId xmlns:a16="http://schemas.microsoft.com/office/drawing/2014/main" id="{05E969E9-BA15-3C35-F3C8-F864CBECE9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7880" y="1006294"/>
            <a:ext cx="1507621" cy="1507621"/>
          </a:xfrm>
          <a:prstGeom prst="rect">
            <a:avLst/>
          </a:prstGeom>
        </p:spPr>
      </p:pic>
      <p:pic>
        <p:nvPicPr>
          <p:cNvPr id="8" name="Gráfico 7">
            <a:extLst>
              <a:ext uri="{FF2B5EF4-FFF2-40B4-BE49-F238E27FC236}">
                <a16:creationId xmlns:a16="http://schemas.microsoft.com/office/drawing/2014/main" id="{12D701A0-89A0-794F-F2C7-6F95920E4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0519" y="1663523"/>
            <a:ext cx="942602" cy="942602"/>
          </a:xfrm>
          <a:prstGeom prst="rect">
            <a:avLst/>
          </a:prstGeom>
        </p:spPr>
      </p:pic>
      <p:sp>
        <p:nvSpPr>
          <p:cNvPr id="11" name="CaixaDeTexto 10">
            <a:extLst>
              <a:ext uri="{FF2B5EF4-FFF2-40B4-BE49-F238E27FC236}">
                <a16:creationId xmlns:a16="http://schemas.microsoft.com/office/drawing/2014/main" id="{634DA954-71A9-DE81-1318-EBDFC8D76DB3}"/>
              </a:ext>
            </a:extLst>
          </p:cNvPr>
          <p:cNvSpPr txBox="1"/>
          <p:nvPr/>
        </p:nvSpPr>
        <p:spPr>
          <a:xfrm>
            <a:off x="1206713" y="2606125"/>
            <a:ext cx="1849953" cy="358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2400" b="0" i="0" u="none" strike="noStrike" kern="0" cap="none" spc="0" normalizeH="0" baseline="0" noProof="0" dirty="0">
                <a:ln>
                  <a:noFill/>
                </a:ln>
                <a:solidFill>
                  <a:srgbClr val="000000"/>
                </a:solidFill>
                <a:effectLst/>
                <a:uLnTx/>
                <a:uFillTx/>
              </a:rPr>
              <a:t>Code Review</a:t>
            </a:r>
          </a:p>
        </p:txBody>
      </p:sp>
      <p:sp>
        <p:nvSpPr>
          <p:cNvPr id="12" name="CaixaDeTexto 11">
            <a:extLst>
              <a:ext uri="{FF2B5EF4-FFF2-40B4-BE49-F238E27FC236}">
                <a16:creationId xmlns:a16="http://schemas.microsoft.com/office/drawing/2014/main" id="{CA015846-DCAF-8194-AE1E-D51B6659BE01}"/>
              </a:ext>
            </a:extLst>
          </p:cNvPr>
          <p:cNvSpPr txBox="1"/>
          <p:nvPr/>
        </p:nvSpPr>
        <p:spPr>
          <a:xfrm>
            <a:off x="7626612" y="2334768"/>
            <a:ext cx="2322862" cy="750538"/>
          </a:xfrm>
          <a:prstGeom prst="rect">
            <a:avLst/>
          </a:prstGeom>
          <a:noFill/>
        </p:spPr>
        <p:txBody>
          <a:bodyPr wrap="square" lIns="0" tIns="0" rIns="0" bIns="0" rtlCol="0">
            <a:noAutofit/>
          </a:bodyPr>
          <a:lstStyle/>
          <a:p>
            <a:pPr algn="ctr" fontAlgn="auto">
              <a:spcBef>
                <a:spcPts val="500"/>
              </a:spcBef>
              <a:spcAft>
                <a:spcPts val="0"/>
              </a:spcAft>
            </a:pPr>
            <a:r>
              <a:rPr lang="pt-BR" sz="2400" kern="0" dirty="0">
                <a:solidFill>
                  <a:srgbClr val="000000"/>
                </a:solidFill>
              </a:rPr>
              <a:t>Web application (WAF)</a:t>
            </a:r>
          </a:p>
        </p:txBody>
      </p:sp>
      <p:pic>
        <p:nvPicPr>
          <p:cNvPr id="14" name="Gráfico 13">
            <a:extLst>
              <a:ext uri="{FF2B5EF4-FFF2-40B4-BE49-F238E27FC236}">
                <a16:creationId xmlns:a16="http://schemas.microsoft.com/office/drawing/2014/main" id="{F5D449A2-9005-8DEF-1E18-23138C6A84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4497" y="973241"/>
            <a:ext cx="1394580" cy="1394580"/>
          </a:xfrm>
          <a:prstGeom prst="rect">
            <a:avLst/>
          </a:prstGeom>
        </p:spPr>
      </p:pic>
      <p:pic>
        <p:nvPicPr>
          <p:cNvPr id="16" name="Gráfico 15">
            <a:extLst>
              <a:ext uri="{FF2B5EF4-FFF2-40B4-BE49-F238E27FC236}">
                <a16:creationId xmlns:a16="http://schemas.microsoft.com/office/drawing/2014/main" id="{9A5E1E6C-8063-6105-3938-57D74DFEA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56346" y="1537626"/>
            <a:ext cx="780616" cy="780616"/>
          </a:xfrm>
          <a:prstGeom prst="rect">
            <a:avLst/>
          </a:prstGeom>
        </p:spPr>
      </p:pic>
      <p:sp>
        <p:nvSpPr>
          <p:cNvPr id="17" name="CaixaDeTexto 16">
            <a:extLst>
              <a:ext uri="{FF2B5EF4-FFF2-40B4-BE49-F238E27FC236}">
                <a16:creationId xmlns:a16="http://schemas.microsoft.com/office/drawing/2014/main" id="{27412495-4B01-6052-D4AF-71DB44ACF010}"/>
              </a:ext>
            </a:extLst>
          </p:cNvPr>
          <p:cNvSpPr txBox="1"/>
          <p:nvPr/>
        </p:nvSpPr>
        <p:spPr>
          <a:xfrm>
            <a:off x="4441396" y="4852501"/>
            <a:ext cx="2086408" cy="35829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kern="0" dirty="0">
                <a:solidFill>
                  <a:srgbClr val="000000"/>
                </a:solidFill>
              </a:rPr>
              <a:t>Múltiplo Fator de autenticação (MFA)</a:t>
            </a:r>
            <a:endParaRPr kumimoji="0" lang="pt-BR" b="0" i="0" u="none" strike="noStrike" kern="0" cap="none" spc="0" normalizeH="0" baseline="0" noProof="0" dirty="0">
              <a:ln>
                <a:noFill/>
              </a:ln>
              <a:solidFill>
                <a:srgbClr val="000000"/>
              </a:solidFill>
              <a:effectLst/>
              <a:uLnTx/>
              <a:uFillTx/>
            </a:endParaRPr>
          </a:p>
        </p:txBody>
      </p:sp>
      <p:pic>
        <p:nvPicPr>
          <p:cNvPr id="19" name="Gráfico 18">
            <a:extLst>
              <a:ext uri="{FF2B5EF4-FFF2-40B4-BE49-F238E27FC236}">
                <a16:creationId xmlns:a16="http://schemas.microsoft.com/office/drawing/2014/main" id="{E32CD604-8281-5376-1305-69AA76858A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93328" y="3414426"/>
            <a:ext cx="1382544" cy="1382544"/>
          </a:xfrm>
          <a:prstGeom prst="rect">
            <a:avLst/>
          </a:prstGeom>
        </p:spPr>
      </p:pic>
    </p:spTree>
    <p:extLst>
      <p:ext uri="{BB962C8B-B14F-4D97-AF65-F5344CB8AC3E}">
        <p14:creationId xmlns:p14="http://schemas.microsoft.com/office/powerpoint/2010/main" val="314819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E1262CD-A147-E896-BF76-EFA08FE2A669}"/>
              </a:ext>
            </a:extLst>
          </p:cNvPr>
          <p:cNvSpPr>
            <a:spLocks noGrp="1"/>
          </p:cNvSpPr>
          <p:nvPr>
            <p:ph type="body" sz="quarter" idx="15"/>
          </p:nvPr>
        </p:nvSpPr>
        <p:spPr/>
        <p:txBody>
          <a:bodyPr/>
          <a:lstStyle/>
          <a:p>
            <a:r>
              <a:rPr lang="pt-BR" dirty="0"/>
              <a:t>Data Protection</a:t>
            </a:r>
          </a:p>
        </p:txBody>
      </p:sp>
      <p:sp>
        <p:nvSpPr>
          <p:cNvPr id="4" name="Espaço Reservado para Número de Slide 3">
            <a:extLst>
              <a:ext uri="{FF2B5EF4-FFF2-40B4-BE49-F238E27FC236}">
                <a16:creationId xmlns:a16="http://schemas.microsoft.com/office/drawing/2014/main" id="{81503B18-2752-D091-2D2E-C8E410BF1EB6}"/>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5" name="Retângulo 4">
            <a:extLst>
              <a:ext uri="{FF2B5EF4-FFF2-40B4-BE49-F238E27FC236}">
                <a16:creationId xmlns:a16="http://schemas.microsoft.com/office/drawing/2014/main" id="{46FB940E-7666-0AD4-5EFD-2B851BC66379}"/>
              </a:ext>
            </a:extLst>
          </p:cNvPr>
          <p:cNvSpPr/>
          <p:nvPr/>
        </p:nvSpPr>
        <p:spPr>
          <a:xfrm>
            <a:off x="397879" y="2045800"/>
            <a:ext cx="2322862" cy="2079012"/>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5">
            <a:extLst>
              <a:ext uri="{FF2B5EF4-FFF2-40B4-BE49-F238E27FC236}">
                <a16:creationId xmlns:a16="http://schemas.microsoft.com/office/drawing/2014/main" id="{36536506-1908-07EE-7DD8-B9870543E085}"/>
              </a:ext>
            </a:extLst>
          </p:cNvPr>
          <p:cNvSpPr/>
          <p:nvPr/>
        </p:nvSpPr>
        <p:spPr>
          <a:xfrm>
            <a:off x="4323169" y="2045800"/>
            <a:ext cx="2322862" cy="2079012"/>
          </a:xfrm>
          <a:prstGeom prst="rect">
            <a:avLst/>
          </a:prstGeom>
          <a:solidFill>
            <a:srgbClr val="007BC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Retângulo 6">
            <a:extLst>
              <a:ext uri="{FF2B5EF4-FFF2-40B4-BE49-F238E27FC236}">
                <a16:creationId xmlns:a16="http://schemas.microsoft.com/office/drawing/2014/main" id="{B9C3D928-B23D-51EE-85B5-1BBCDAF99B94}"/>
              </a:ext>
            </a:extLst>
          </p:cNvPr>
          <p:cNvSpPr/>
          <p:nvPr/>
        </p:nvSpPr>
        <p:spPr>
          <a:xfrm>
            <a:off x="8221452" y="2045800"/>
            <a:ext cx="2322862" cy="2079012"/>
          </a:xfrm>
          <a:prstGeom prst="rect">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 name="CaixaDeTexto 2">
            <a:extLst>
              <a:ext uri="{FF2B5EF4-FFF2-40B4-BE49-F238E27FC236}">
                <a16:creationId xmlns:a16="http://schemas.microsoft.com/office/drawing/2014/main" id="{37BD85C0-47F9-7B55-2AB3-236B3BD55798}"/>
              </a:ext>
            </a:extLst>
          </p:cNvPr>
          <p:cNvSpPr txBox="1"/>
          <p:nvPr/>
        </p:nvSpPr>
        <p:spPr>
          <a:xfrm>
            <a:off x="599190" y="3355848"/>
            <a:ext cx="1920240" cy="46634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2400" kern="0" dirty="0">
                <a:solidFill>
                  <a:srgbClr val="000000"/>
                </a:solidFill>
              </a:rPr>
              <a:t>Public key infrastructure</a:t>
            </a:r>
          </a:p>
        </p:txBody>
      </p:sp>
      <p:pic>
        <p:nvPicPr>
          <p:cNvPr id="11" name="Gráfico 10">
            <a:extLst>
              <a:ext uri="{FF2B5EF4-FFF2-40B4-BE49-F238E27FC236}">
                <a16:creationId xmlns:a16="http://schemas.microsoft.com/office/drawing/2014/main" id="{0350A6D9-4A83-E23D-1408-487D33052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613" y="2236350"/>
            <a:ext cx="999394" cy="999394"/>
          </a:xfrm>
          <a:prstGeom prst="rect">
            <a:avLst/>
          </a:prstGeom>
        </p:spPr>
      </p:pic>
      <p:sp>
        <p:nvSpPr>
          <p:cNvPr id="12" name="CaixaDeTexto 11">
            <a:extLst>
              <a:ext uri="{FF2B5EF4-FFF2-40B4-BE49-F238E27FC236}">
                <a16:creationId xmlns:a16="http://schemas.microsoft.com/office/drawing/2014/main" id="{1AA034EE-D0A3-BE98-5E33-E883C83D9518}"/>
              </a:ext>
            </a:extLst>
          </p:cNvPr>
          <p:cNvSpPr txBox="1"/>
          <p:nvPr/>
        </p:nvSpPr>
        <p:spPr>
          <a:xfrm>
            <a:off x="4524480" y="3589020"/>
            <a:ext cx="1920240" cy="376742"/>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2400" kern="0" dirty="0">
                <a:solidFill>
                  <a:srgbClr val="000000"/>
                </a:solidFill>
              </a:rPr>
              <a:t>Data Wiping</a:t>
            </a:r>
          </a:p>
        </p:txBody>
      </p:sp>
      <p:pic>
        <p:nvPicPr>
          <p:cNvPr id="14" name="Gráfico 13">
            <a:extLst>
              <a:ext uri="{FF2B5EF4-FFF2-40B4-BE49-F238E27FC236}">
                <a16:creationId xmlns:a16="http://schemas.microsoft.com/office/drawing/2014/main" id="{93E28090-598C-3B8D-90E7-E757D90C4C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3144" y="2328664"/>
            <a:ext cx="1122912" cy="1122912"/>
          </a:xfrm>
          <a:prstGeom prst="rect">
            <a:avLst/>
          </a:prstGeom>
        </p:spPr>
      </p:pic>
      <p:sp>
        <p:nvSpPr>
          <p:cNvPr id="15" name="CaixaDeTexto 14">
            <a:extLst>
              <a:ext uri="{FF2B5EF4-FFF2-40B4-BE49-F238E27FC236}">
                <a16:creationId xmlns:a16="http://schemas.microsoft.com/office/drawing/2014/main" id="{8B6EF514-32E8-FD26-3A6B-328A96E2A6F0}"/>
              </a:ext>
            </a:extLst>
          </p:cNvPr>
          <p:cNvSpPr txBox="1"/>
          <p:nvPr/>
        </p:nvSpPr>
        <p:spPr>
          <a:xfrm>
            <a:off x="8422763" y="3355848"/>
            <a:ext cx="1920240" cy="69494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2400" kern="0" dirty="0">
                <a:solidFill>
                  <a:srgbClr val="000000"/>
                </a:solidFill>
              </a:rPr>
              <a:t>Data Classification</a:t>
            </a:r>
          </a:p>
        </p:txBody>
      </p:sp>
      <p:pic>
        <p:nvPicPr>
          <p:cNvPr id="17" name="Gráfico 16">
            <a:extLst>
              <a:ext uri="{FF2B5EF4-FFF2-40B4-BE49-F238E27FC236}">
                <a16:creationId xmlns:a16="http://schemas.microsoft.com/office/drawing/2014/main" id="{97401EB0-BD8C-44B4-BB55-7EBA3E690A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18855" y="2250736"/>
            <a:ext cx="1128056" cy="1128056"/>
          </a:xfrm>
          <a:prstGeom prst="rect">
            <a:avLst/>
          </a:prstGeom>
        </p:spPr>
      </p:pic>
    </p:spTree>
    <p:extLst>
      <p:ext uri="{BB962C8B-B14F-4D97-AF65-F5344CB8AC3E}">
        <p14:creationId xmlns:p14="http://schemas.microsoft.com/office/powerpoint/2010/main" val="80552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F5B4C1B-68A0-DEF6-7EAC-769F088BCBE5}"/>
              </a:ext>
            </a:extLst>
          </p:cNvPr>
          <p:cNvSpPr>
            <a:spLocks noGrp="1"/>
          </p:cNvSpPr>
          <p:nvPr>
            <p:ph type="body" sz="quarter" idx="15"/>
          </p:nvPr>
        </p:nvSpPr>
        <p:spPr/>
        <p:txBody>
          <a:bodyPr/>
          <a:lstStyle/>
          <a:p>
            <a:r>
              <a:rPr lang="pt-BR" dirty="0"/>
              <a:t>Cloud Protection</a:t>
            </a:r>
          </a:p>
        </p:txBody>
      </p:sp>
      <p:sp>
        <p:nvSpPr>
          <p:cNvPr id="4" name="Espaço Reservado para Número de Slide 3">
            <a:extLst>
              <a:ext uri="{FF2B5EF4-FFF2-40B4-BE49-F238E27FC236}">
                <a16:creationId xmlns:a16="http://schemas.microsoft.com/office/drawing/2014/main" id="{51B838A3-BD01-168B-26B5-B14D60C23D8D}"/>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sp>
        <p:nvSpPr>
          <p:cNvPr id="5" name="Retângulo 4">
            <a:extLst>
              <a:ext uri="{FF2B5EF4-FFF2-40B4-BE49-F238E27FC236}">
                <a16:creationId xmlns:a16="http://schemas.microsoft.com/office/drawing/2014/main" id="{D4C1EFB0-F0CA-5D51-4776-CC1C1F4AB8AA}"/>
              </a:ext>
            </a:extLst>
          </p:cNvPr>
          <p:cNvSpPr/>
          <p:nvPr/>
        </p:nvSpPr>
        <p:spPr>
          <a:xfrm>
            <a:off x="1750710" y="1696564"/>
            <a:ext cx="2322862" cy="2079012"/>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CaixaDeTexto 5">
            <a:extLst>
              <a:ext uri="{FF2B5EF4-FFF2-40B4-BE49-F238E27FC236}">
                <a16:creationId xmlns:a16="http://schemas.microsoft.com/office/drawing/2014/main" id="{D3F8803C-95D5-8CF9-FBF8-C185A81568F3}"/>
              </a:ext>
            </a:extLst>
          </p:cNvPr>
          <p:cNvSpPr txBox="1"/>
          <p:nvPr/>
        </p:nvSpPr>
        <p:spPr>
          <a:xfrm>
            <a:off x="2002313" y="3168294"/>
            <a:ext cx="1819656" cy="512064"/>
          </a:xfrm>
          <a:prstGeom prst="rect">
            <a:avLst/>
          </a:prstGeom>
          <a:noFill/>
        </p:spPr>
        <p:txBody>
          <a:bodyPr wrap="square" lIns="0" tIns="0" rIns="0" bIns="0" rtlCol="0">
            <a:noAutofit/>
          </a:bodyPr>
          <a:lstStyle/>
          <a:p>
            <a:pPr algn="ctr" fontAlgn="auto">
              <a:spcBef>
                <a:spcPts val="500"/>
              </a:spcBef>
              <a:spcAft>
                <a:spcPts val="0"/>
              </a:spcAft>
            </a:pPr>
            <a:r>
              <a:rPr lang="pt-BR" sz="2400" kern="0" dirty="0">
                <a:solidFill>
                  <a:srgbClr val="000000"/>
                </a:solidFill>
              </a:rPr>
              <a:t>Zero Trust</a:t>
            </a:r>
          </a:p>
        </p:txBody>
      </p:sp>
      <p:pic>
        <p:nvPicPr>
          <p:cNvPr id="8" name="Gráfico 7">
            <a:extLst>
              <a:ext uri="{FF2B5EF4-FFF2-40B4-BE49-F238E27FC236}">
                <a16:creationId xmlns:a16="http://schemas.microsoft.com/office/drawing/2014/main" id="{8DCEBE3F-7817-516A-6C95-DD14DE2459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9316" y="1799604"/>
            <a:ext cx="1265650" cy="1265650"/>
          </a:xfrm>
          <a:prstGeom prst="rect">
            <a:avLst/>
          </a:prstGeom>
        </p:spPr>
      </p:pic>
      <p:sp>
        <p:nvSpPr>
          <p:cNvPr id="9" name="Retângulo 8">
            <a:extLst>
              <a:ext uri="{FF2B5EF4-FFF2-40B4-BE49-F238E27FC236}">
                <a16:creationId xmlns:a16="http://schemas.microsoft.com/office/drawing/2014/main" id="{F560E7D3-000C-3B35-8247-7A4D0266A7BB}"/>
              </a:ext>
            </a:extLst>
          </p:cNvPr>
          <p:cNvSpPr/>
          <p:nvPr/>
        </p:nvSpPr>
        <p:spPr>
          <a:xfrm>
            <a:off x="6370836" y="1696564"/>
            <a:ext cx="2322862" cy="2079012"/>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Gráfico 10">
            <a:extLst>
              <a:ext uri="{FF2B5EF4-FFF2-40B4-BE49-F238E27FC236}">
                <a16:creationId xmlns:a16="http://schemas.microsoft.com/office/drawing/2014/main" id="{FC7E2BF6-B7AF-DA58-17AC-23D5C2094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4592" y="1696564"/>
            <a:ext cx="1435350" cy="1435350"/>
          </a:xfrm>
          <a:prstGeom prst="rect">
            <a:avLst/>
          </a:prstGeom>
        </p:spPr>
      </p:pic>
      <p:sp>
        <p:nvSpPr>
          <p:cNvPr id="12" name="CaixaDeTexto 11">
            <a:extLst>
              <a:ext uri="{FF2B5EF4-FFF2-40B4-BE49-F238E27FC236}">
                <a16:creationId xmlns:a16="http://schemas.microsoft.com/office/drawing/2014/main" id="{1709080A-E3D8-BD83-32CD-0CC093A9B165}"/>
              </a:ext>
            </a:extLst>
          </p:cNvPr>
          <p:cNvSpPr txBox="1"/>
          <p:nvPr/>
        </p:nvSpPr>
        <p:spPr>
          <a:xfrm>
            <a:off x="6389124" y="3032002"/>
            <a:ext cx="2322862" cy="743573"/>
          </a:xfrm>
          <a:prstGeom prst="rect">
            <a:avLst/>
          </a:prstGeom>
          <a:noFill/>
        </p:spPr>
        <p:txBody>
          <a:bodyPr wrap="square" lIns="0" tIns="0" rIns="0" bIns="0" rtlCol="0">
            <a:noAutofit/>
          </a:bodyPr>
          <a:lstStyle/>
          <a:p>
            <a:pPr algn="ctr" fontAlgn="auto">
              <a:spcBef>
                <a:spcPts val="500"/>
              </a:spcBef>
              <a:spcAft>
                <a:spcPts val="0"/>
              </a:spcAft>
            </a:pPr>
            <a:r>
              <a:rPr lang="pt-BR" sz="2400" kern="0" dirty="0">
                <a:solidFill>
                  <a:srgbClr val="000000"/>
                </a:solidFill>
              </a:rPr>
              <a:t>Cloud Access Security Broker</a:t>
            </a:r>
          </a:p>
        </p:txBody>
      </p:sp>
    </p:spTree>
    <p:extLst>
      <p:ext uri="{BB962C8B-B14F-4D97-AF65-F5344CB8AC3E}">
        <p14:creationId xmlns:p14="http://schemas.microsoft.com/office/powerpoint/2010/main" val="309953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97D3B4C-244C-DCDE-12FA-5E904983C430}"/>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7" name="CaixaDeTexto 6">
            <a:extLst>
              <a:ext uri="{FF2B5EF4-FFF2-40B4-BE49-F238E27FC236}">
                <a16:creationId xmlns:a16="http://schemas.microsoft.com/office/drawing/2014/main" id="{0486994B-FADF-9D18-5498-0592E8F2AC0A}"/>
              </a:ext>
            </a:extLst>
          </p:cNvPr>
          <p:cNvSpPr txBox="1"/>
          <p:nvPr/>
        </p:nvSpPr>
        <p:spPr>
          <a:xfrm>
            <a:off x="3440654" y="1399809"/>
            <a:ext cx="4088315" cy="1263504"/>
          </a:xfrm>
          <a:prstGeom prst="rect">
            <a:avLst/>
          </a:prstGeom>
          <a:noFill/>
        </p:spPr>
        <p:txBody>
          <a:bodyPr wrap="square" lIns="0" tIns="0" rIns="0" bIns="0" rtlCol="0">
            <a:noAutofit/>
          </a:bodyPr>
          <a:lstStyle/>
          <a:p>
            <a:pPr algn="ctr" eaLnBrk="0" hangingPunct="0"/>
            <a:r>
              <a:rPr lang="pt-BR" sz="4000" kern="0" dirty="0" err="1">
                <a:solidFill>
                  <a:srgbClr val="202124"/>
                </a:solidFill>
                <a:latin typeface="inherit"/>
              </a:rPr>
              <a:t>Tips</a:t>
            </a:r>
            <a:r>
              <a:rPr lang="pt-BR" sz="4000" kern="0" dirty="0">
                <a:solidFill>
                  <a:srgbClr val="202124"/>
                </a:solidFill>
                <a:latin typeface="inherit"/>
              </a:rPr>
              <a:t> for </a:t>
            </a:r>
            <a:r>
              <a:rPr lang="pt-BR" sz="4000" kern="0" dirty="0" err="1">
                <a:solidFill>
                  <a:srgbClr val="202124"/>
                </a:solidFill>
                <a:latin typeface="inherit"/>
              </a:rPr>
              <a:t>personal</a:t>
            </a:r>
            <a:r>
              <a:rPr lang="pt-BR" sz="4000" kern="0" dirty="0">
                <a:solidFill>
                  <a:srgbClr val="202124"/>
                </a:solidFill>
                <a:latin typeface="inherit"/>
              </a:rPr>
              <a:t> security</a:t>
            </a:r>
          </a:p>
        </p:txBody>
      </p:sp>
      <p:pic>
        <p:nvPicPr>
          <p:cNvPr id="9" name="Gráfico 8">
            <a:extLst>
              <a:ext uri="{FF2B5EF4-FFF2-40B4-BE49-F238E27FC236}">
                <a16:creationId xmlns:a16="http://schemas.microsoft.com/office/drawing/2014/main" id="{EDB8F773-F2AB-D6E7-BCB7-2F251D11F3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002" y="3123152"/>
            <a:ext cx="1494790" cy="1494790"/>
          </a:xfrm>
          <a:prstGeom prst="rect">
            <a:avLst/>
          </a:prstGeom>
        </p:spPr>
      </p:pic>
      <p:sp>
        <p:nvSpPr>
          <p:cNvPr id="10" name="CaixaDeTexto 9">
            <a:extLst>
              <a:ext uri="{FF2B5EF4-FFF2-40B4-BE49-F238E27FC236}">
                <a16:creationId xmlns:a16="http://schemas.microsoft.com/office/drawing/2014/main" id="{B44A4265-DE12-6FC1-1B61-96A3FB7CD456}"/>
              </a:ext>
            </a:extLst>
          </p:cNvPr>
          <p:cNvSpPr txBox="1"/>
          <p:nvPr/>
        </p:nvSpPr>
        <p:spPr>
          <a:xfrm>
            <a:off x="1088929" y="4549616"/>
            <a:ext cx="1638935" cy="63093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Use many passwords</a:t>
            </a:r>
          </a:p>
        </p:txBody>
      </p:sp>
      <p:pic>
        <p:nvPicPr>
          <p:cNvPr id="12" name="Gráfico 11">
            <a:extLst>
              <a:ext uri="{FF2B5EF4-FFF2-40B4-BE49-F238E27FC236}">
                <a16:creationId xmlns:a16="http://schemas.microsoft.com/office/drawing/2014/main" id="{3F646091-E512-CC79-3BF0-4E30D9F078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9858" y="3123152"/>
            <a:ext cx="1494790" cy="1494790"/>
          </a:xfrm>
          <a:prstGeom prst="rect">
            <a:avLst/>
          </a:prstGeom>
        </p:spPr>
      </p:pic>
      <p:sp>
        <p:nvSpPr>
          <p:cNvPr id="13" name="CaixaDeTexto 12">
            <a:extLst>
              <a:ext uri="{FF2B5EF4-FFF2-40B4-BE49-F238E27FC236}">
                <a16:creationId xmlns:a16="http://schemas.microsoft.com/office/drawing/2014/main" id="{513CB29F-C452-8100-ED12-F83A4E374405}"/>
              </a:ext>
            </a:extLst>
          </p:cNvPr>
          <p:cNvSpPr txBox="1"/>
          <p:nvPr/>
        </p:nvSpPr>
        <p:spPr>
          <a:xfrm>
            <a:off x="3810889" y="4617942"/>
            <a:ext cx="1252728" cy="56261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See </a:t>
            </a:r>
            <a:r>
              <a:rPr kumimoji="0" lang="pt-BR" sz="1800" b="0" i="0" u="none" strike="noStrike" kern="0" cap="none" spc="0" normalizeH="0" baseline="0" noProof="0" dirty="0" err="1">
                <a:ln>
                  <a:noFill/>
                </a:ln>
                <a:solidFill>
                  <a:srgbClr val="000000"/>
                </a:solidFill>
                <a:effectLst/>
                <a:uLnTx/>
                <a:uFillTx/>
              </a:rPr>
              <a:t>if</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the</a:t>
            </a:r>
            <a:r>
              <a:rPr kumimoji="0" lang="pt-BR" sz="1800" b="0" i="0" u="none" strike="noStrike" kern="0" cap="none" spc="0" normalizeH="0" baseline="0" noProof="0" dirty="0">
                <a:ln>
                  <a:noFill/>
                </a:ln>
                <a:solidFill>
                  <a:srgbClr val="000000"/>
                </a:solidFill>
                <a:effectLst/>
                <a:uLnTx/>
                <a:uFillTx/>
              </a:rPr>
              <a:t> site </a:t>
            </a:r>
            <a:r>
              <a:rPr kumimoji="0" lang="pt-BR" sz="1800" b="0" i="0" u="none" strike="noStrike" kern="0" cap="none" spc="0" normalizeH="0" baseline="0" noProof="0" dirty="0" err="1">
                <a:ln>
                  <a:noFill/>
                </a:ln>
                <a:solidFill>
                  <a:srgbClr val="000000"/>
                </a:solidFill>
                <a:effectLst/>
                <a:uLnTx/>
                <a:uFillTx/>
              </a:rPr>
              <a:t>is</a:t>
            </a:r>
            <a:r>
              <a:rPr kumimoji="0" lang="pt-BR" sz="1800" b="0" i="0" u="none" strike="noStrike" kern="0" cap="none" spc="0" normalizeH="0" baseline="0" noProof="0" dirty="0">
                <a:ln>
                  <a:noFill/>
                </a:ln>
                <a:solidFill>
                  <a:srgbClr val="000000"/>
                </a:solidFill>
                <a:effectLst/>
                <a:uLnTx/>
                <a:uFillTx/>
              </a:rPr>
              <a:t> safe</a:t>
            </a:r>
          </a:p>
        </p:txBody>
      </p:sp>
      <p:sp>
        <p:nvSpPr>
          <p:cNvPr id="16" name="CaixaDeTexto 15">
            <a:extLst>
              <a:ext uri="{FF2B5EF4-FFF2-40B4-BE49-F238E27FC236}">
                <a16:creationId xmlns:a16="http://schemas.microsoft.com/office/drawing/2014/main" id="{58B37A4C-CEC5-BB0F-7B7F-6E8D9084870F}"/>
              </a:ext>
            </a:extLst>
          </p:cNvPr>
          <p:cNvSpPr txBox="1"/>
          <p:nvPr/>
        </p:nvSpPr>
        <p:spPr>
          <a:xfrm>
            <a:off x="6119495" y="4583779"/>
            <a:ext cx="1252728" cy="56261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Virtual Credit Card</a:t>
            </a:r>
          </a:p>
        </p:txBody>
      </p:sp>
      <p:pic>
        <p:nvPicPr>
          <p:cNvPr id="3" name="Gráfico 2">
            <a:extLst>
              <a:ext uri="{FF2B5EF4-FFF2-40B4-BE49-F238E27FC236}">
                <a16:creationId xmlns:a16="http://schemas.microsoft.com/office/drawing/2014/main" id="{893B7DB0-92F2-FFF0-B96D-0D5796AE21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0618" y="3085306"/>
            <a:ext cx="1570482" cy="1570482"/>
          </a:xfrm>
          <a:prstGeom prst="rect">
            <a:avLst/>
          </a:prstGeom>
        </p:spPr>
      </p:pic>
      <p:pic>
        <p:nvPicPr>
          <p:cNvPr id="15" name="Gráfico 14">
            <a:extLst>
              <a:ext uri="{FF2B5EF4-FFF2-40B4-BE49-F238E27FC236}">
                <a16:creationId xmlns:a16="http://schemas.microsoft.com/office/drawing/2014/main" id="{07A82C07-E403-3FCE-80B5-BBCEEB88D7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79691" y="3504379"/>
            <a:ext cx="732335" cy="732335"/>
          </a:xfrm>
          <a:prstGeom prst="rect">
            <a:avLst/>
          </a:prstGeom>
        </p:spPr>
      </p:pic>
      <p:pic>
        <p:nvPicPr>
          <p:cNvPr id="5" name="Gráfico 4">
            <a:extLst>
              <a:ext uri="{FF2B5EF4-FFF2-40B4-BE49-F238E27FC236}">
                <a16:creationId xmlns:a16="http://schemas.microsoft.com/office/drawing/2014/main" id="{C6F02239-41E5-22FB-D294-E9BE22BF9D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8442" y="3276727"/>
            <a:ext cx="1379061" cy="1379061"/>
          </a:xfrm>
          <a:prstGeom prst="rect">
            <a:avLst/>
          </a:prstGeom>
        </p:spPr>
      </p:pic>
      <p:sp>
        <p:nvSpPr>
          <p:cNvPr id="6" name="CaixaDeTexto 5">
            <a:extLst>
              <a:ext uri="{FF2B5EF4-FFF2-40B4-BE49-F238E27FC236}">
                <a16:creationId xmlns:a16="http://schemas.microsoft.com/office/drawing/2014/main" id="{AB198D07-5675-A0B3-50DC-04FEB20B840E}"/>
              </a:ext>
            </a:extLst>
          </p:cNvPr>
          <p:cNvSpPr txBox="1"/>
          <p:nvPr/>
        </p:nvSpPr>
        <p:spPr>
          <a:xfrm>
            <a:off x="8431608" y="4759075"/>
            <a:ext cx="1252728" cy="28034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Foxy Proxy</a:t>
            </a:r>
          </a:p>
        </p:txBody>
      </p:sp>
    </p:spTree>
    <p:extLst>
      <p:ext uri="{BB962C8B-B14F-4D97-AF65-F5344CB8AC3E}">
        <p14:creationId xmlns:p14="http://schemas.microsoft.com/office/powerpoint/2010/main" val="279191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C76C727-DE1F-38CD-1E08-AD12889C5C88}"/>
              </a:ext>
            </a:extLst>
          </p:cNvPr>
          <p:cNvSpPr>
            <a:spLocks noGrp="1"/>
          </p:cNvSpPr>
          <p:nvPr>
            <p:ph type="body" sz="quarter" idx="15"/>
          </p:nvPr>
        </p:nvSpPr>
        <p:spPr/>
        <p:txBody>
          <a:bodyPr/>
          <a:lstStyle/>
          <a:p>
            <a:r>
              <a:rPr lang="pt-BR" dirty="0"/>
              <a:t>Training </a:t>
            </a:r>
            <a:r>
              <a:rPr lang="pt-BR" dirty="0" err="1"/>
              <a:t>the</a:t>
            </a:r>
            <a:r>
              <a:rPr lang="pt-BR" dirty="0"/>
              <a:t> </a:t>
            </a:r>
            <a:r>
              <a:rPr lang="pt-BR" dirty="0" err="1"/>
              <a:t>users</a:t>
            </a:r>
            <a:endParaRPr lang="pt-BR" dirty="0"/>
          </a:p>
        </p:txBody>
      </p:sp>
      <p:sp>
        <p:nvSpPr>
          <p:cNvPr id="4" name="Espaço Reservado para Número de Slide 3">
            <a:extLst>
              <a:ext uri="{FF2B5EF4-FFF2-40B4-BE49-F238E27FC236}">
                <a16:creationId xmlns:a16="http://schemas.microsoft.com/office/drawing/2014/main" id="{99AF7910-36E0-F468-52A1-5D8A7A7E5B76}"/>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6" name="Gráfico 5">
            <a:extLst>
              <a:ext uri="{FF2B5EF4-FFF2-40B4-BE49-F238E27FC236}">
                <a16:creationId xmlns:a16="http://schemas.microsoft.com/office/drawing/2014/main" id="{0E2F1A75-F440-2045-2E0E-457244A26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4632" y="1645126"/>
            <a:ext cx="2880360" cy="2880360"/>
          </a:xfrm>
          <a:prstGeom prst="rect">
            <a:avLst/>
          </a:prstGeom>
        </p:spPr>
      </p:pic>
    </p:spTree>
    <p:extLst>
      <p:ext uri="{BB962C8B-B14F-4D97-AF65-F5344CB8AC3E}">
        <p14:creationId xmlns:p14="http://schemas.microsoft.com/office/powerpoint/2010/main" val="3469141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F8A4C25-7540-AB10-CF1E-72FBFF9B3EE4}"/>
              </a:ext>
            </a:extLst>
          </p:cNvPr>
          <p:cNvSpPr>
            <a:spLocks noGrp="1"/>
          </p:cNvSpPr>
          <p:nvPr>
            <p:ph type="body" sz="quarter" idx="15"/>
          </p:nvPr>
        </p:nvSpPr>
        <p:spPr/>
        <p:txBody>
          <a:bodyPr/>
          <a:lstStyle/>
          <a:p>
            <a:r>
              <a:rPr lang="pt-BR" dirty="0"/>
              <a:t>Penetration Test</a:t>
            </a:r>
          </a:p>
        </p:txBody>
      </p:sp>
      <p:sp>
        <p:nvSpPr>
          <p:cNvPr id="4" name="Espaço Reservado para Número de Slide 3">
            <a:extLst>
              <a:ext uri="{FF2B5EF4-FFF2-40B4-BE49-F238E27FC236}">
                <a16:creationId xmlns:a16="http://schemas.microsoft.com/office/drawing/2014/main" id="{2F58FDB1-2B18-8363-7DEF-1974157CC0DD}"/>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5" name="CaixaDeTexto 4">
            <a:extLst>
              <a:ext uri="{FF2B5EF4-FFF2-40B4-BE49-F238E27FC236}">
                <a16:creationId xmlns:a16="http://schemas.microsoft.com/office/drawing/2014/main" id="{120803A3-9043-3BD1-6DC4-4399DBD42A75}"/>
              </a:ext>
            </a:extLst>
          </p:cNvPr>
          <p:cNvSpPr txBox="1"/>
          <p:nvPr/>
        </p:nvSpPr>
        <p:spPr>
          <a:xfrm>
            <a:off x="3637512" y="1179576"/>
            <a:ext cx="3694176" cy="67665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2800" kern="0" dirty="0">
                <a:solidFill>
                  <a:srgbClr val="000000"/>
                </a:solidFill>
              </a:rPr>
              <a:t>Simulates </a:t>
            </a:r>
            <a:r>
              <a:rPr lang="pt-BR" sz="2800" kern="0" dirty="0" err="1">
                <a:solidFill>
                  <a:srgbClr val="000000"/>
                </a:solidFill>
              </a:rPr>
              <a:t>attacks</a:t>
            </a:r>
            <a:r>
              <a:rPr lang="pt-BR" sz="2800" kern="0" dirty="0">
                <a:solidFill>
                  <a:srgbClr val="000000"/>
                </a:solidFill>
              </a:rPr>
              <a:t> to </a:t>
            </a:r>
            <a:r>
              <a:rPr lang="pt-BR" sz="2800" kern="0" dirty="0" err="1">
                <a:solidFill>
                  <a:srgbClr val="000000"/>
                </a:solidFill>
              </a:rPr>
              <a:t>test</a:t>
            </a:r>
            <a:r>
              <a:rPr lang="pt-BR" sz="2800" kern="0" dirty="0">
                <a:solidFill>
                  <a:srgbClr val="000000"/>
                </a:solidFill>
              </a:rPr>
              <a:t> </a:t>
            </a:r>
            <a:r>
              <a:rPr lang="pt-BR" sz="2800" kern="0" dirty="0" err="1">
                <a:solidFill>
                  <a:srgbClr val="000000"/>
                </a:solidFill>
              </a:rPr>
              <a:t>the</a:t>
            </a:r>
            <a:r>
              <a:rPr lang="pt-BR" sz="2800" kern="0" dirty="0">
                <a:solidFill>
                  <a:srgbClr val="000000"/>
                </a:solidFill>
              </a:rPr>
              <a:t> protection level</a:t>
            </a:r>
            <a:endParaRPr kumimoji="0" lang="pt-BR" sz="2800" b="0" i="0" u="none" strike="noStrike" kern="0" cap="none" spc="0" normalizeH="0" baseline="0" noProof="0" dirty="0">
              <a:ln>
                <a:noFill/>
              </a:ln>
              <a:solidFill>
                <a:srgbClr val="000000"/>
              </a:solidFill>
              <a:effectLst/>
              <a:uLnTx/>
              <a:uFillTx/>
            </a:endParaRPr>
          </a:p>
        </p:txBody>
      </p:sp>
      <p:sp>
        <p:nvSpPr>
          <p:cNvPr id="6" name="Retângulo 5">
            <a:extLst>
              <a:ext uri="{FF2B5EF4-FFF2-40B4-BE49-F238E27FC236}">
                <a16:creationId xmlns:a16="http://schemas.microsoft.com/office/drawing/2014/main" id="{1DCE86B9-B490-FAC3-7489-CAAB5CBA4C53}"/>
              </a:ext>
            </a:extLst>
          </p:cNvPr>
          <p:cNvSpPr/>
          <p:nvPr/>
        </p:nvSpPr>
        <p:spPr>
          <a:xfrm>
            <a:off x="859536" y="2953512"/>
            <a:ext cx="2011680" cy="1911096"/>
          </a:xfrm>
          <a:prstGeom prst="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Retângulo 6">
            <a:extLst>
              <a:ext uri="{FF2B5EF4-FFF2-40B4-BE49-F238E27FC236}">
                <a16:creationId xmlns:a16="http://schemas.microsoft.com/office/drawing/2014/main" id="{F2068FAE-C0B4-DAC7-49AD-DE56DE789C4C}"/>
              </a:ext>
            </a:extLst>
          </p:cNvPr>
          <p:cNvSpPr/>
          <p:nvPr/>
        </p:nvSpPr>
        <p:spPr>
          <a:xfrm>
            <a:off x="4478760" y="2950464"/>
            <a:ext cx="2011680" cy="191109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Retângulo 7">
            <a:extLst>
              <a:ext uri="{FF2B5EF4-FFF2-40B4-BE49-F238E27FC236}">
                <a16:creationId xmlns:a16="http://schemas.microsoft.com/office/drawing/2014/main" id="{A5EC244B-EA1E-AA37-569D-57702A848592}"/>
              </a:ext>
            </a:extLst>
          </p:cNvPr>
          <p:cNvSpPr/>
          <p:nvPr/>
        </p:nvSpPr>
        <p:spPr>
          <a:xfrm>
            <a:off x="8226552" y="2950464"/>
            <a:ext cx="2011680" cy="1911096"/>
          </a:xfrm>
          <a:prstGeom prst="rect">
            <a:avLst/>
          </a:prstGeom>
          <a:solidFill>
            <a:schemeClr val="bg2">
              <a:lumMod val="75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CaixaDeTexto 8">
            <a:extLst>
              <a:ext uri="{FF2B5EF4-FFF2-40B4-BE49-F238E27FC236}">
                <a16:creationId xmlns:a16="http://schemas.microsoft.com/office/drawing/2014/main" id="{1AFA6B54-F56C-F68D-C5D1-190652FDDF3D}"/>
              </a:ext>
            </a:extLst>
          </p:cNvPr>
          <p:cNvSpPr txBox="1"/>
          <p:nvPr/>
        </p:nvSpPr>
        <p:spPr>
          <a:xfrm>
            <a:off x="1019556" y="3085306"/>
            <a:ext cx="1691640" cy="36576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1" i="0" u="none" strike="noStrike" kern="0" cap="none" spc="0" normalizeH="0" baseline="0" noProof="0" dirty="0" err="1">
                <a:ln>
                  <a:noFill/>
                </a:ln>
                <a:solidFill>
                  <a:schemeClr val="bg1"/>
                </a:solidFill>
                <a:effectLst/>
                <a:uLnTx/>
                <a:uFillTx/>
              </a:rPr>
              <a:t>Blackbox</a:t>
            </a:r>
            <a:endParaRPr kumimoji="0" lang="pt-BR" sz="1800" b="1" i="0" u="none" strike="noStrike" kern="0" cap="none" spc="0" normalizeH="0" baseline="0" noProof="0" dirty="0">
              <a:ln>
                <a:noFill/>
              </a:ln>
              <a:solidFill>
                <a:schemeClr val="bg1"/>
              </a:solidFill>
              <a:effectLst/>
              <a:uLnTx/>
              <a:uFillTx/>
            </a:endParaRPr>
          </a:p>
        </p:txBody>
      </p:sp>
      <p:sp>
        <p:nvSpPr>
          <p:cNvPr id="10" name="CaixaDeTexto 9">
            <a:extLst>
              <a:ext uri="{FF2B5EF4-FFF2-40B4-BE49-F238E27FC236}">
                <a16:creationId xmlns:a16="http://schemas.microsoft.com/office/drawing/2014/main" id="{A170D4C3-F8DD-009E-4DFA-893DDC4B6E57}"/>
              </a:ext>
            </a:extLst>
          </p:cNvPr>
          <p:cNvSpPr txBox="1"/>
          <p:nvPr/>
        </p:nvSpPr>
        <p:spPr>
          <a:xfrm>
            <a:off x="1197864" y="3906012"/>
            <a:ext cx="1335024" cy="36576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err="1">
                <a:ln>
                  <a:noFill/>
                </a:ln>
                <a:solidFill>
                  <a:schemeClr val="bg1"/>
                </a:solidFill>
                <a:effectLst/>
                <a:uLnTx/>
                <a:uFillTx/>
              </a:rPr>
              <a:t>Without</a:t>
            </a:r>
            <a:r>
              <a:rPr kumimoji="0" lang="pt-BR" sz="1800" b="0" i="0" u="none" strike="noStrike" kern="0" cap="none" spc="0" normalizeH="0" baseline="0" noProof="0" dirty="0">
                <a:ln>
                  <a:noFill/>
                </a:ln>
                <a:solidFill>
                  <a:schemeClr val="bg1"/>
                </a:solidFill>
                <a:effectLst/>
                <a:uLnTx/>
                <a:uFillTx/>
              </a:rPr>
              <a:t> </a:t>
            </a:r>
            <a:r>
              <a:rPr kumimoji="0" lang="pt-BR" sz="1800" b="0" i="0" u="none" strike="noStrike" kern="0" cap="none" spc="0" normalizeH="0" baseline="0" noProof="0" dirty="0" err="1">
                <a:ln>
                  <a:noFill/>
                </a:ln>
                <a:solidFill>
                  <a:schemeClr val="bg1"/>
                </a:solidFill>
                <a:effectLst/>
                <a:uLnTx/>
                <a:uFillTx/>
              </a:rPr>
              <a:t>any</a:t>
            </a:r>
            <a:r>
              <a:rPr kumimoji="0" lang="pt-BR" sz="1800" b="0" i="0" u="none" strike="noStrike" kern="0" cap="none" spc="0" normalizeH="0" baseline="0" noProof="0" dirty="0">
                <a:ln>
                  <a:noFill/>
                </a:ln>
                <a:solidFill>
                  <a:schemeClr val="bg1"/>
                </a:solidFill>
                <a:effectLst/>
                <a:uLnTx/>
                <a:uFillTx/>
              </a:rPr>
              <a:t> datas</a:t>
            </a:r>
          </a:p>
        </p:txBody>
      </p:sp>
      <p:sp>
        <p:nvSpPr>
          <p:cNvPr id="11" name="CaixaDeTexto 10">
            <a:extLst>
              <a:ext uri="{FF2B5EF4-FFF2-40B4-BE49-F238E27FC236}">
                <a16:creationId xmlns:a16="http://schemas.microsoft.com/office/drawing/2014/main" id="{F9A50679-AEF2-35EA-93E1-F814C4E7B622}"/>
              </a:ext>
            </a:extLst>
          </p:cNvPr>
          <p:cNvSpPr txBox="1"/>
          <p:nvPr/>
        </p:nvSpPr>
        <p:spPr>
          <a:xfrm>
            <a:off x="8386572" y="3085306"/>
            <a:ext cx="1691640" cy="36576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2800" b="1" i="0" u="none" strike="noStrike" kern="0" cap="none" spc="0" normalizeH="0" baseline="0" noProof="0" dirty="0" err="1">
                <a:ln>
                  <a:noFill/>
                </a:ln>
                <a:solidFill>
                  <a:schemeClr val="bg1"/>
                </a:solidFill>
                <a:effectLst/>
                <a:uLnTx/>
                <a:uFillTx/>
              </a:rPr>
              <a:t>Graybox</a:t>
            </a:r>
            <a:endParaRPr kumimoji="0" lang="pt-BR" sz="1800" b="1" i="0" u="none" strike="noStrike" kern="0" cap="none" spc="0" normalizeH="0" baseline="0" noProof="0" dirty="0">
              <a:ln>
                <a:noFill/>
              </a:ln>
              <a:solidFill>
                <a:schemeClr val="bg1"/>
              </a:solidFill>
              <a:effectLst/>
              <a:uLnTx/>
              <a:uFillTx/>
            </a:endParaRPr>
          </a:p>
        </p:txBody>
      </p:sp>
      <p:sp>
        <p:nvSpPr>
          <p:cNvPr id="12" name="CaixaDeTexto 11">
            <a:extLst>
              <a:ext uri="{FF2B5EF4-FFF2-40B4-BE49-F238E27FC236}">
                <a16:creationId xmlns:a16="http://schemas.microsoft.com/office/drawing/2014/main" id="{A472E67B-C664-9B2B-12C2-9CE6327A8DC2}"/>
              </a:ext>
            </a:extLst>
          </p:cNvPr>
          <p:cNvSpPr txBox="1"/>
          <p:nvPr/>
        </p:nvSpPr>
        <p:spPr>
          <a:xfrm>
            <a:off x="8564880" y="3906012"/>
            <a:ext cx="1335024" cy="365760"/>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kern="0" dirty="0">
                <a:solidFill>
                  <a:schemeClr val="bg1"/>
                </a:solidFill>
              </a:rPr>
              <a:t>Some datas</a:t>
            </a:r>
            <a:endParaRPr kumimoji="0" lang="pt-BR" sz="1800" b="0" i="0" u="none" strike="noStrike" kern="0" cap="none" spc="0" normalizeH="0" baseline="0" noProof="0" dirty="0">
              <a:ln>
                <a:noFill/>
              </a:ln>
              <a:solidFill>
                <a:schemeClr val="bg1"/>
              </a:solidFill>
              <a:effectLst/>
              <a:uLnTx/>
              <a:uFillTx/>
            </a:endParaRPr>
          </a:p>
        </p:txBody>
      </p:sp>
      <p:sp>
        <p:nvSpPr>
          <p:cNvPr id="13" name="CaixaDeTexto 12">
            <a:extLst>
              <a:ext uri="{FF2B5EF4-FFF2-40B4-BE49-F238E27FC236}">
                <a16:creationId xmlns:a16="http://schemas.microsoft.com/office/drawing/2014/main" id="{2DD95409-EF70-F257-29C0-878780377213}"/>
              </a:ext>
            </a:extLst>
          </p:cNvPr>
          <p:cNvSpPr txBox="1"/>
          <p:nvPr/>
        </p:nvSpPr>
        <p:spPr>
          <a:xfrm>
            <a:off x="4679928" y="3085306"/>
            <a:ext cx="1609344" cy="36576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1" i="0" u="none" strike="noStrike" kern="0" cap="none" spc="0" normalizeH="0" baseline="0" noProof="0" dirty="0" err="1">
                <a:ln>
                  <a:noFill/>
                </a:ln>
                <a:solidFill>
                  <a:srgbClr val="000000"/>
                </a:solidFill>
                <a:effectLst/>
                <a:uLnTx/>
                <a:uFillTx/>
              </a:rPr>
              <a:t>Whitebox</a:t>
            </a:r>
            <a:endParaRPr kumimoji="0" lang="pt-BR" sz="1800" b="1" i="0" u="none" strike="noStrike" kern="0" cap="none" spc="0" normalizeH="0" baseline="0" noProof="0" dirty="0">
              <a:ln>
                <a:noFill/>
              </a:ln>
              <a:solidFill>
                <a:srgbClr val="000000"/>
              </a:solidFill>
              <a:effectLst/>
              <a:uLnTx/>
              <a:uFillTx/>
            </a:endParaRPr>
          </a:p>
        </p:txBody>
      </p:sp>
      <p:sp>
        <p:nvSpPr>
          <p:cNvPr id="14" name="CaixaDeTexto 13">
            <a:extLst>
              <a:ext uri="{FF2B5EF4-FFF2-40B4-BE49-F238E27FC236}">
                <a16:creationId xmlns:a16="http://schemas.microsoft.com/office/drawing/2014/main" id="{8566BD4D-4215-F019-10F1-6767E67F6D71}"/>
              </a:ext>
            </a:extLst>
          </p:cNvPr>
          <p:cNvSpPr txBox="1"/>
          <p:nvPr/>
        </p:nvSpPr>
        <p:spPr>
          <a:xfrm>
            <a:off x="5036544" y="4120896"/>
            <a:ext cx="896112" cy="30175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err="1">
                <a:ln>
                  <a:noFill/>
                </a:ln>
                <a:solidFill>
                  <a:srgbClr val="000000"/>
                </a:solidFill>
                <a:effectLst/>
                <a:uLnTx/>
                <a:uFillTx/>
              </a:rPr>
              <a:t>All</a:t>
            </a:r>
            <a:r>
              <a:rPr kumimoji="0" lang="pt-BR" sz="1800" b="0" i="0" u="none" strike="noStrike" kern="0" cap="none" spc="0" normalizeH="0" baseline="0" noProof="0" dirty="0">
                <a:ln>
                  <a:noFill/>
                </a:ln>
                <a:solidFill>
                  <a:srgbClr val="000000"/>
                </a:solidFill>
                <a:effectLst/>
                <a:uLnTx/>
                <a:uFillTx/>
              </a:rPr>
              <a:t> datas</a:t>
            </a:r>
          </a:p>
        </p:txBody>
      </p:sp>
    </p:spTree>
    <p:extLst>
      <p:ext uri="{BB962C8B-B14F-4D97-AF65-F5344CB8AC3E}">
        <p14:creationId xmlns:p14="http://schemas.microsoft.com/office/powerpoint/2010/main" val="1368606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90B1289-A205-C5F2-F27C-B5C48C6DFE9A}"/>
              </a:ext>
            </a:extLst>
          </p:cNvPr>
          <p:cNvSpPr>
            <a:spLocks noGrp="1"/>
          </p:cNvSpPr>
          <p:nvPr>
            <p:ph type="body" sz="quarter" idx="15"/>
          </p:nvPr>
        </p:nvSpPr>
        <p:spPr/>
        <p:txBody>
          <a:bodyPr/>
          <a:lstStyle/>
          <a:p>
            <a:r>
              <a:rPr lang="pt-BR" dirty="0"/>
              <a:t>Lei Geral de Proteção de Dados (LGPD)</a:t>
            </a:r>
          </a:p>
        </p:txBody>
      </p:sp>
      <p:sp>
        <p:nvSpPr>
          <p:cNvPr id="4" name="Espaço Reservado para Número de Slide 3">
            <a:extLst>
              <a:ext uri="{FF2B5EF4-FFF2-40B4-BE49-F238E27FC236}">
                <a16:creationId xmlns:a16="http://schemas.microsoft.com/office/drawing/2014/main" id="{2392EF3A-B978-88E5-A85E-7AA84F680350}"/>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sp>
        <p:nvSpPr>
          <p:cNvPr id="5" name="Retângulo: Cantos Arredondados 4">
            <a:extLst>
              <a:ext uri="{FF2B5EF4-FFF2-40B4-BE49-F238E27FC236}">
                <a16:creationId xmlns:a16="http://schemas.microsoft.com/office/drawing/2014/main" id="{D517134C-BB5C-7D53-DD45-74A61D0BF072}"/>
              </a:ext>
            </a:extLst>
          </p:cNvPr>
          <p:cNvSpPr/>
          <p:nvPr/>
        </p:nvSpPr>
        <p:spPr>
          <a:xfrm>
            <a:off x="1216756" y="932688"/>
            <a:ext cx="3127248" cy="355701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br>
              <a:rPr lang="en-US" dirty="0">
                <a:solidFill>
                  <a:schemeClr val="bg1"/>
                </a:solidFill>
              </a:rPr>
            </a:br>
            <a:r>
              <a:rPr lang="en-US" b="0" i="0" dirty="0">
                <a:solidFill>
                  <a:schemeClr val="bg1"/>
                </a:solidFill>
                <a:effectLst/>
                <a:latin typeface="arial" panose="020B0604020202020204" pitchFamily="34" charset="0"/>
              </a:rPr>
              <a:t>It ensures the duty of institutions to protect customer data as well as tracking and forgetting rights.</a:t>
            </a:r>
            <a:endParaRPr kumimoji="0" lang="pt-BR" sz="1800" b="0"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6" name="Retângulo: Cantos Arredondados 5">
            <a:extLst>
              <a:ext uri="{FF2B5EF4-FFF2-40B4-BE49-F238E27FC236}">
                <a16:creationId xmlns:a16="http://schemas.microsoft.com/office/drawing/2014/main" id="{3151F372-BABD-325A-AAC0-B1C99095AD5F}"/>
              </a:ext>
            </a:extLst>
          </p:cNvPr>
          <p:cNvSpPr/>
          <p:nvPr/>
        </p:nvSpPr>
        <p:spPr>
          <a:xfrm>
            <a:off x="6342284" y="932688"/>
            <a:ext cx="3127248" cy="355701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br>
              <a:rPr lang="en-US" dirty="0"/>
            </a:br>
            <a:r>
              <a:rPr lang="en-US" b="0" i="0" dirty="0">
                <a:solidFill>
                  <a:schemeClr val="bg1"/>
                </a:solidFill>
                <a:effectLst/>
                <a:latin typeface="arial" panose="020B0604020202020204" pitchFamily="34" charset="0"/>
              </a:rPr>
              <a:t>If privacy is affected, the law provides for fines applied to responsible companies</a:t>
            </a:r>
            <a:endParaRPr kumimoji="0" lang="pt-BR" sz="1800" b="0"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7" name="CaixaDeTexto 6">
            <a:extLst>
              <a:ext uri="{FF2B5EF4-FFF2-40B4-BE49-F238E27FC236}">
                <a16:creationId xmlns:a16="http://schemas.microsoft.com/office/drawing/2014/main" id="{3143CBAC-A226-4E47-1EE3-8FE6030FD257}"/>
              </a:ext>
            </a:extLst>
          </p:cNvPr>
          <p:cNvSpPr txBox="1"/>
          <p:nvPr/>
        </p:nvSpPr>
        <p:spPr>
          <a:xfrm>
            <a:off x="2147158" y="1033272"/>
            <a:ext cx="1266444" cy="4937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1" i="0" u="none" strike="noStrike" kern="0" cap="none" spc="0" normalizeH="0" baseline="0" noProof="0" dirty="0">
                <a:ln>
                  <a:noFill/>
                </a:ln>
                <a:solidFill>
                  <a:schemeClr val="bg1"/>
                </a:solidFill>
                <a:effectLst/>
                <a:uLnTx/>
                <a:uFillTx/>
              </a:rPr>
              <a:t>Rights</a:t>
            </a:r>
            <a:endParaRPr kumimoji="0" lang="pt-BR" sz="1800" b="1" i="0" u="none" strike="noStrike" kern="0" cap="none" spc="0" normalizeH="0" baseline="0" noProof="0" dirty="0">
              <a:ln>
                <a:noFill/>
              </a:ln>
              <a:solidFill>
                <a:schemeClr val="bg1"/>
              </a:solidFill>
              <a:effectLst/>
              <a:uLnTx/>
              <a:uFillTx/>
            </a:endParaRPr>
          </a:p>
        </p:txBody>
      </p:sp>
      <p:sp>
        <p:nvSpPr>
          <p:cNvPr id="8" name="CaixaDeTexto 7">
            <a:extLst>
              <a:ext uri="{FF2B5EF4-FFF2-40B4-BE49-F238E27FC236}">
                <a16:creationId xmlns:a16="http://schemas.microsoft.com/office/drawing/2014/main" id="{61AFB51B-8B67-CE6B-7B04-8C382D8E26DF}"/>
              </a:ext>
            </a:extLst>
          </p:cNvPr>
          <p:cNvSpPr txBox="1"/>
          <p:nvPr/>
        </p:nvSpPr>
        <p:spPr>
          <a:xfrm>
            <a:off x="7176229" y="1181250"/>
            <a:ext cx="1459357" cy="4937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altLang="pt-BR" sz="3200" b="1" kern="0" dirty="0" err="1">
                <a:solidFill>
                  <a:schemeClr val="bg1"/>
                </a:solidFill>
              </a:rPr>
              <a:t>Penalty</a:t>
            </a:r>
            <a:endParaRPr lang="pt-BR" sz="3200" b="1" kern="0" dirty="0">
              <a:solidFill>
                <a:schemeClr val="bg1"/>
              </a:solidFill>
            </a:endParaRPr>
          </a:p>
        </p:txBody>
      </p:sp>
      <p:sp>
        <p:nvSpPr>
          <p:cNvPr id="9" name="Rectangle 1">
            <a:extLst>
              <a:ext uri="{FF2B5EF4-FFF2-40B4-BE49-F238E27FC236}">
                <a16:creationId xmlns:a16="http://schemas.microsoft.com/office/drawing/2014/main" id="{ED1F1693-73D8-DE0F-9B11-007204E41843}"/>
              </a:ext>
            </a:extLst>
          </p:cNvPr>
          <p:cNvSpPr>
            <a:spLocks noChangeArrowheads="1"/>
          </p:cNvSpPr>
          <p:nvPr/>
        </p:nvSpPr>
        <p:spPr bwMode="auto">
          <a:xfrm>
            <a:off x="0" y="185956"/>
            <a:ext cx="25648" cy="8528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700" b="0" i="0" u="none" strike="noStrike" cap="none" normalizeH="0" baseline="0" dirty="0">
                <a:ln>
                  <a:noFill/>
                </a:ln>
                <a:solidFill>
                  <a:schemeClr val="tx1"/>
                </a:solidFill>
                <a:effectLst/>
              </a:rPr>
              <a:t> </a:t>
            </a: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FB382489-7C15-980F-ECF2-E1FA28B78F5C}"/>
              </a:ext>
            </a:extLst>
          </p:cNvPr>
          <p:cNvSpPr txBox="1"/>
          <p:nvPr/>
        </p:nvSpPr>
        <p:spPr>
          <a:xfrm>
            <a:off x="3920976" y="4723306"/>
            <a:ext cx="3127248" cy="90982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kern="0" dirty="0" err="1">
                <a:solidFill>
                  <a:srgbClr val="000000"/>
                </a:solidFill>
              </a:rPr>
              <a:t>There</a:t>
            </a:r>
            <a:r>
              <a:rPr lang="pt-BR" kern="0" dirty="0">
                <a:solidFill>
                  <a:srgbClr val="000000"/>
                </a:solidFill>
              </a:rPr>
              <a:t> </a:t>
            </a:r>
            <a:r>
              <a:rPr lang="pt-BR" kern="0" dirty="0" err="1">
                <a:solidFill>
                  <a:srgbClr val="000000"/>
                </a:solidFill>
              </a:rPr>
              <a:t>is</a:t>
            </a:r>
            <a:r>
              <a:rPr lang="pt-BR" kern="0" dirty="0">
                <a:solidFill>
                  <a:srgbClr val="000000"/>
                </a:solidFill>
              </a:rPr>
              <a:t> a </a:t>
            </a:r>
            <a:r>
              <a:rPr lang="pt-BR" kern="0" dirty="0" err="1">
                <a:solidFill>
                  <a:srgbClr val="000000"/>
                </a:solidFill>
              </a:rPr>
              <a:t>version</a:t>
            </a:r>
            <a:r>
              <a:rPr lang="pt-BR" kern="0" dirty="0">
                <a:solidFill>
                  <a:srgbClr val="000000"/>
                </a:solidFill>
              </a:rPr>
              <a:t> in </a:t>
            </a:r>
            <a:r>
              <a:rPr lang="pt-BR" kern="0" dirty="0" err="1">
                <a:solidFill>
                  <a:srgbClr val="000000"/>
                </a:solidFill>
              </a:rPr>
              <a:t>Europe</a:t>
            </a:r>
            <a:r>
              <a:rPr lang="pt-BR" kern="0" dirty="0">
                <a:solidFill>
                  <a:srgbClr val="000000"/>
                </a:solidFill>
              </a:rPr>
              <a:t> </a:t>
            </a:r>
            <a:r>
              <a:rPr lang="pt-BR" kern="0" dirty="0" err="1">
                <a:solidFill>
                  <a:srgbClr val="000000"/>
                </a:solidFill>
              </a:rPr>
              <a:t>called</a:t>
            </a:r>
            <a:r>
              <a:rPr lang="pt-BR" kern="0" dirty="0">
                <a:solidFill>
                  <a:srgbClr val="000000"/>
                </a:solidFill>
              </a:rPr>
              <a:t> GDPR </a:t>
            </a:r>
            <a:r>
              <a:rPr lang="pt-BR" kern="0" dirty="0" err="1">
                <a:solidFill>
                  <a:srgbClr val="000000"/>
                </a:solidFill>
              </a:rPr>
              <a:t>and</a:t>
            </a:r>
            <a:r>
              <a:rPr lang="pt-BR" kern="0" dirty="0">
                <a:solidFill>
                  <a:srgbClr val="000000"/>
                </a:solidFill>
              </a:rPr>
              <a:t> </a:t>
            </a:r>
            <a:r>
              <a:rPr lang="pt-BR" kern="0" dirty="0" err="1">
                <a:solidFill>
                  <a:srgbClr val="000000"/>
                </a:solidFill>
              </a:rPr>
              <a:t>one</a:t>
            </a:r>
            <a:r>
              <a:rPr lang="pt-BR" kern="0" dirty="0">
                <a:solidFill>
                  <a:srgbClr val="000000"/>
                </a:solidFill>
              </a:rPr>
              <a:t> in EUA </a:t>
            </a:r>
            <a:r>
              <a:rPr lang="pt-BR" kern="0" dirty="0" err="1">
                <a:solidFill>
                  <a:srgbClr val="000000"/>
                </a:solidFill>
              </a:rPr>
              <a:t>called</a:t>
            </a:r>
            <a:r>
              <a:rPr lang="pt-BR" kern="0" dirty="0">
                <a:solidFill>
                  <a:srgbClr val="000000"/>
                </a:solidFill>
              </a:rPr>
              <a:t> CCPA</a:t>
            </a:r>
            <a:endParaRPr kumimoji="0" lang="pt-BR"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0117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C408DC6-21FC-C71B-A226-9CD10A513C5B}"/>
              </a:ext>
            </a:extLst>
          </p:cNvPr>
          <p:cNvSpPr>
            <a:spLocks noGrp="1"/>
          </p:cNvSpPr>
          <p:nvPr>
            <p:ph type="body" sz="quarter" idx="15"/>
          </p:nvPr>
        </p:nvSpPr>
        <p:spPr/>
        <p:txBody>
          <a:bodyPr/>
          <a:lstStyle/>
          <a:p>
            <a:r>
              <a:rPr lang="pt-BR" dirty="0" err="1"/>
              <a:t>Free</a:t>
            </a:r>
            <a:r>
              <a:rPr lang="pt-BR" dirty="0"/>
              <a:t> solutions in </a:t>
            </a:r>
            <a:r>
              <a:rPr lang="pt-BR" dirty="0" err="1"/>
              <a:t>Cybersecurity</a:t>
            </a:r>
            <a:endParaRPr lang="pt-BR" dirty="0"/>
          </a:p>
        </p:txBody>
      </p:sp>
      <p:sp>
        <p:nvSpPr>
          <p:cNvPr id="4" name="Espaço Reservado para Número de Slide 3">
            <a:extLst>
              <a:ext uri="{FF2B5EF4-FFF2-40B4-BE49-F238E27FC236}">
                <a16:creationId xmlns:a16="http://schemas.microsoft.com/office/drawing/2014/main" id="{9E82807A-8D54-571B-DEF6-9BE07AFC262D}"/>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2052" name="Picture 4">
            <a:extLst>
              <a:ext uri="{FF2B5EF4-FFF2-40B4-BE49-F238E27FC236}">
                <a16:creationId xmlns:a16="http://schemas.microsoft.com/office/drawing/2014/main" id="{1EE032A4-602F-D938-3F47-D35F733ED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45" y="812593"/>
            <a:ext cx="2437305" cy="24373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OSINT (Open Source Intelligence)? - zenarmor.com">
            <a:extLst>
              <a:ext uri="{FF2B5EF4-FFF2-40B4-BE49-F238E27FC236}">
                <a16:creationId xmlns:a16="http://schemas.microsoft.com/office/drawing/2014/main" id="{0CB0BB98-C52E-592E-CECC-A7C26592F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456" y="1160287"/>
            <a:ext cx="3096641" cy="17419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map.org: /images/">
            <a:extLst>
              <a:ext uri="{FF2B5EF4-FFF2-40B4-BE49-F238E27FC236}">
                <a16:creationId xmlns:a16="http://schemas.microsoft.com/office/drawing/2014/main" id="{D26995E1-1EB1-BD4F-08C5-7501C87EB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097" y="1160288"/>
            <a:ext cx="1613082" cy="16130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ew OpenVAS logo - Greenbone Community Edition - Greenbone Community Forum">
            <a:extLst>
              <a:ext uri="{FF2B5EF4-FFF2-40B4-BE49-F238E27FC236}">
                <a16:creationId xmlns:a16="http://schemas.microsoft.com/office/drawing/2014/main" id="{86E74303-9E61-CA57-328E-1585D060B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583" y="1132681"/>
            <a:ext cx="1775397" cy="17971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ircrack-ng">
            <a:extLst>
              <a:ext uri="{FF2B5EF4-FFF2-40B4-BE49-F238E27FC236}">
                <a16:creationId xmlns:a16="http://schemas.microsoft.com/office/drawing/2014/main" id="{986ACB90-71F4-C1B1-1BA6-5D4A9DEEC1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01" y="3463435"/>
            <a:ext cx="2656872" cy="156003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roject Toolkit 005: HashCat. No matter how strong your bricks are, I… | by  SLIIT CS2 | Medium">
            <a:extLst>
              <a:ext uri="{FF2B5EF4-FFF2-40B4-BE49-F238E27FC236}">
                <a16:creationId xmlns:a16="http://schemas.microsoft.com/office/drawing/2014/main" id="{4F081143-C9A1-FE41-BB5E-26367EDF60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653" y="3737240"/>
            <a:ext cx="2656873" cy="127308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urp Suite png images | PNGWing">
            <a:extLst>
              <a:ext uri="{FF2B5EF4-FFF2-40B4-BE49-F238E27FC236}">
                <a16:creationId xmlns:a16="http://schemas.microsoft.com/office/drawing/2014/main" id="{EFC092E6-FBAD-AC6D-E4AA-4F5D95605D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5225" y="3567240"/>
            <a:ext cx="1613083" cy="161308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Metasploit Logo Transparent, HD Png Download - kindpng">
            <a:extLst>
              <a:ext uri="{FF2B5EF4-FFF2-40B4-BE49-F238E27FC236}">
                <a16:creationId xmlns:a16="http://schemas.microsoft.com/office/drawing/2014/main" id="{7C379AC3-2439-2684-58F5-69CB8841F7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5008" y="3330943"/>
            <a:ext cx="2414063" cy="208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12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EE0EA9-AD8C-5A62-7565-4A0F3AC65FC7}"/>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5" name="CaixaDeTexto 4">
            <a:extLst>
              <a:ext uri="{FF2B5EF4-FFF2-40B4-BE49-F238E27FC236}">
                <a16:creationId xmlns:a16="http://schemas.microsoft.com/office/drawing/2014/main" id="{1FEEE96B-8C23-5266-5A2F-4365A4E01D01}"/>
              </a:ext>
            </a:extLst>
          </p:cNvPr>
          <p:cNvSpPr txBox="1"/>
          <p:nvPr/>
        </p:nvSpPr>
        <p:spPr>
          <a:xfrm>
            <a:off x="6180137" y="1780673"/>
            <a:ext cx="3474720" cy="196786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br>
              <a:rPr lang="en-US" sz="2800" dirty="0"/>
            </a:br>
            <a:r>
              <a:rPr lang="en-US" sz="2800" b="0" i="0" dirty="0">
                <a:solidFill>
                  <a:srgbClr val="202124"/>
                </a:solidFill>
                <a:effectLst/>
                <a:latin typeface="arial" panose="020B0604020202020204" pitchFamily="34" charset="0"/>
              </a:rPr>
              <a:t>It is the practice of protecting the company's assets.</a:t>
            </a:r>
            <a:endParaRPr kumimoji="0" lang="pt-BR" sz="2800" b="0" i="0" u="none" strike="noStrike" kern="0" cap="none" spc="0" normalizeH="0" baseline="0" noProof="0" dirty="0">
              <a:ln>
                <a:noFill/>
              </a:ln>
              <a:solidFill>
                <a:srgbClr val="000000"/>
              </a:solidFill>
              <a:effectLst/>
              <a:uLnTx/>
              <a:uFillTx/>
            </a:endParaRPr>
          </a:p>
        </p:txBody>
      </p:sp>
      <p:pic>
        <p:nvPicPr>
          <p:cNvPr id="2050" name="Picture 2" descr="O que é Assessment e Como Funciona? | SLAC Coaching">
            <a:extLst>
              <a:ext uri="{FF2B5EF4-FFF2-40B4-BE49-F238E27FC236}">
                <a16:creationId xmlns:a16="http://schemas.microsoft.com/office/drawing/2014/main" id="{08436B2E-B0FA-595F-ED0B-6DE8A7C4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68" y="1291908"/>
            <a:ext cx="30670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6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B0C5C83-EA62-0D2A-E07F-7EA6D48E316C}"/>
              </a:ext>
            </a:extLst>
          </p:cNvPr>
          <p:cNvSpPr/>
          <p:nvPr/>
        </p:nvSpPr>
        <p:spPr>
          <a:xfrm>
            <a:off x="2817812" y="778042"/>
            <a:ext cx="5334000" cy="737937"/>
          </a:xfrm>
          <a:prstGeom prst="rect">
            <a:avLst/>
          </a:prstGeom>
          <a:solidFill>
            <a:schemeClr val="accent5">
              <a:lumMod val="60000"/>
              <a:lumOff val="40000"/>
            </a:schemeClr>
          </a:solidFill>
          <a:ln w="38100"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Espaço Reservado para Número de Slide 1">
            <a:extLst>
              <a:ext uri="{FF2B5EF4-FFF2-40B4-BE49-F238E27FC236}">
                <a16:creationId xmlns:a16="http://schemas.microsoft.com/office/drawing/2014/main" id="{A93944C1-7CEF-209C-E431-D4B79A7BD4F6}"/>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3" name="CaixaDeTexto 2">
            <a:extLst>
              <a:ext uri="{FF2B5EF4-FFF2-40B4-BE49-F238E27FC236}">
                <a16:creationId xmlns:a16="http://schemas.microsoft.com/office/drawing/2014/main" id="{9AFF33B8-AD13-16CF-745C-ADDE4ACFB3A8}"/>
              </a:ext>
            </a:extLst>
          </p:cNvPr>
          <p:cNvSpPr txBox="1"/>
          <p:nvPr/>
        </p:nvSpPr>
        <p:spPr>
          <a:xfrm>
            <a:off x="3088105" y="994611"/>
            <a:ext cx="4793414" cy="425116"/>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kern="0" dirty="0">
                <a:solidFill>
                  <a:srgbClr val="000000"/>
                </a:solidFill>
              </a:rPr>
              <a:t>Cybersecurity </a:t>
            </a:r>
            <a:r>
              <a:rPr kumimoji="0" lang="pt-BR" sz="1800" b="0" i="0" u="none" strike="noStrike" kern="0" cap="none" spc="0" normalizeH="0" baseline="0" noProof="0" dirty="0">
                <a:ln>
                  <a:noFill/>
                </a:ln>
                <a:solidFill>
                  <a:srgbClr val="000000"/>
                </a:solidFill>
                <a:effectLst/>
                <a:uLnTx/>
                <a:uFillTx/>
              </a:rPr>
              <a:t> X Information Security</a:t>
            </a:r>
          </a:p>
        </p:txBody>
      </p:sp>
      <p:sp>
        <p:nvSpPr>
          <p:cNvPr id="5" name="Retângulo: Cantos Arredondados 4">
            <a:extLst>
              <a:ext uri="{FF2B5EF4-FFF2-40B4-BE49-F238E27FC236}">
                <a16:creationId xmlns:a16="http://schemas.microsoft.com/office/drawing/2014/main" id="{38A8610E-44CC-252C-B846-104C43C1B0F3}"/>
              </a:ext>
            </a:extLst>
          </p:cNvPr>
          <p:cNvSpPr/>
          <p:nvPr/>
        </p:nvSpPr>
        <p:spPr>
          <a:xfrm>
            <a:off x="6359109" y="2319293"/>
            <a:ext cx="3585410" cy="2157663"/>
          </a:xfrm>
          <a:prstGeom prst="roundRect">
            <a:avLst/>
          </a:prstGeom>
          <a:solidFill>
            <a:srgbClr val="92D050"/>
          </a:solidFill>
          <a:ln w="38100" cap="flat" cmpd="sng" algn="ctr">
            <a:solidFill>
              <a:srgbClr val="00884A"/>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Cantos Arredondados 5">
            <a:extLst>
              <a:ext uri="{FF2B5EF4-FFF2-40B4-BE49-F238E27FC236}">
                <a16:creationId xmlns:a16="http://schemas.microsoft.com/office/drawing/2014/main" id="{63CEE2C5-06FC-2204-A1E4-39A5D586F34D}"/>
              </a:ext>
            </a:extLst>
          </p:cNvPr>
          <p:cNvSpPr/>
          <p:nvPr/>
        </p:nvSpPr>
        <p:spPr>
          <a:xfrm>
            <a:off x="1025107" y="2343357"/>
            <a:ext cx="3585410" cy="2157663"/>
          </a:xfrm>
          <a:prstGeom prst="roundRect">
            <a:avLst/>
          </a:prstGeom>
          <a:solidFill>
            <a:srgbClr val="0070C0"/>
          </a:solidFill>
          <a:ln w="3810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CaixaDeTexto 6">
            <a:extLst>
              <a:ext uri="{FF2B5EF4-FFF2-40B4-BE49-F238E27FC236}">
                <a16:creationId xmlns:a16="http://schemas.microsoft.com/office/drawing/2014/main" id="{6AFF116D-D5F9-BF2F-3C3D-73182D8D5973}"/>
              </a:ext>
            </a:extLst>
          </p:cNvPr>
          <p:cNvSpPr txBox="1"/>
          <p:nvPr/>
        </p:nvSpPr>
        <p:spPr>
          <a:xfrm>
            <a:off x="1482307" y="3077885"/>
            <a:ext cx="2671010" cy="640477"/>
          </a:xfrm>
          <a:prstGeom prst="rect">
            <a:avLst/>
          </a:prstGeom>
          <a:noFill/>
        </p:spPr>
        <p:txBody>
          <a:bodyPr wrap="square" lIns="0" tIns="0" rIns="0" bIns="0" rtlCol="0">
            <a:noAutofit/>
          </a:bodyPr>
          <a:lstStyle/>
          <a:p>
            <a:pPr algn="ctr" fontAlgn="auto">
              <a:spcBef>
                <a:spcPts val="500"/>
              </a:spcBef>
              <a:spcAft>
                <a:spcPts val="0"/>
              </a:spcAft>
            </a:pPr>
            <a:r>
              <a:rPr lang="pt-BR" altLang="pt-BR" b="1" kern="0" dirty="0">
                <a:solidFill>
                  <a:schemeClr val="bg1"/>
                </a:solidFill>
              </a:rPr>
              <a:t>Protects information in digital format </a:t>
            </a:r>
          </a:p>
          <a:p>
            <a:pPr marR="0" algn="ctr" defTabSz="914400" eaLnBrk="1" fontAlgn="auto" latinLnBrk="0" hangingPunct="1">
              <a:spcBef>
                <a:spcPts val="500"/>
              </a:spcBef>
              <a:spcAft>
                <a:spcPts val="0"/>
              </a:spcAft>
              <a:buClrTx/>
              <a:buSzTx/>
              <a:buFontTx/>
              <a:buNone/>
              <a:tabLst/>
            </a:pPr>
            <a:endParaRPr kumimoji="0" lang="pt-BR" sz="1800" b="1" i="0" u="none" strike="noStrike" kern="0" cap="none" spc="0" normalizeH="0" baseline="0" noProof="0" dirty="0">
              <a:ln>
                <a:noFill/>
              </a:ln>
              <a:solidFill>
                <a:schemeClr val="bg1"/>
              </a:solidFill>
              <a:effectLst/>
              <a:uLnTx/>
              <a:uFillTx/>
            </a:endParaRPr>
          </a:p>
        </p:txBody>
      </p:sp>
      <p:sp>
        <p:nvSpPr>
          <p:cNvPr id="8" name="CaixaDeTexto 7">
            <a:extLst>
              <a:ext uri="{FF2B5EF4-FFF2-40B4-BE49-F238E27FC236}">
                <a16:creationId xmlns:a16="http://schemas.microsoft.com/office/drawing/2014/main" id="{1BC06E77-0537-FDA8-FB99-D393AB59B8C7}"/>
              </a:ext>
            </a:extLst>
          </p:cNvPr>
          <p:cNvSpPr txBox="1"/>
          <p:nvPr/>
        </p:nvSpPr>
        <p:spPr>
          <a:xfrm>
            <a:off x="6804881" y="3068656"/>
            <a:ext cx="2693862" cy="649706"/>
          </a:xfrm>
          <a:prstGeom prst="rect">
            <a:avLst/>
          </a:prstGeom>
          <a:noFill/>
        </p:spPr>
        <p:txBody>
          <a:bodyPr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BR" altLang="pt-BR" b="1" kern="0" dirty="0">
                <a:solidFill>
                  <a:schemeClr val="bg1"/>
                </a:solidFill>
              </a:rPr>
              <a:t>Protects information in all formats </a:t>
            </a:r>
          </a:p>
        </p:txBody>
      </p:sp>
    </p:spTree>
    <p:extLst>
      <p:ext uri="{BB962C8B-B14F-4D97-AF65-F5344CB8AC3E}">
        <p14:creationId xmlns:p14="http://schemas.microsoft.com/office/powerpoint/2010/main" val="23394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45E4AEB-15B2-D7A2-2751-EA969419463B}"/>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3074" name="Picture 2" descr="fundo branco do globo terrestre da ilustração 3D 13114269 PNG">
            <a:extLst>
              <a:ext uri="{FF2B5EF4-FFF2-40B4-BE49-F238E27FC236}">
                <a16:creationId xmlns:a16="http://schemas.microsoft.com/office/drawing/2014/main" id="{FB32F2BA-16AA-F3DD-32D4-38703DB14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023" y="1002213"/>
            <a:ext cx="3331578" cy="333157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720FEAE-942F-C01A-9E1C-E2527DF88976}"/>
              </a:ext>
            </a:extLst>
          </p:cNvPr>
          <p:cNvSpPr txBox="1"/>
          <p:nvPr/>
        </p:nvSpPr>
        <p:spPr>
          <a:xfrm>
            <a:off x="3113795" y="518527"/>
            <a:ext cx="4742030" cy="36896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Attacks ocurring in th</a:t>
            </a:r>
            <a:r>
              <a:rPr lang="pt-BR" sz="2800" kern="0" dirty="0">
                <a:solidFill>
                  <a:srgbClr val="000000"/>
                </a:solidFill>
              </a:rPr>
              <a:t>e world </a:t>
            </a:r>
            <a:endParaRPr kumimoji="0" lang="pt-BR" sz="2800" b="0" i="0" u="none" strike="noStrike" kern="0" cap="none" spc="0" normalizeH="0" baseline="0" noProof="0" dirty="0">
              <a:ln>
                <a:noFill/>
              </a:ln>
              <a:solidFill>
                <a:srgbClr val="000000"/>
              </a:solidFill>
              <a:effectLst/>
              <a:uLnTx/>
              <a:uFillTx/>
            </a:endParaRPr>
          </a:p>
        </p:txBody>
      </p:sp>
      <p:sp>
        <p:nvSpPr>
          <p:cNvPr id="4" name="CaixaDeTexto 3">
            <a:extLst>
              <a:ext uri="{FF2B5EF4-FFF2-40B4-BE49-F238E27FC236}">
                <a16:creationId xmlns:a16="http://schemas.microsoft.com/office/drawing/2014/main" id="{74E4272E-9692-12A3-0703-23B490DB6A1C}"/>
              </a:ext>
            </a:extLst>
          </p:cNvPr>
          <p:cNvSpPr txBox="1"/>
          <p:nvPr/>
        </p:nvSpPr>
        <p:spPr>
          <a:xfrm>
            <a:off x="3949990" y="4632994"/>
            <a:ext cx="3069641" cy="5354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In this moment</a:t>
            </a:r>
          </a:p>
        </p:txBody>
      </p:sp>
    </p:spTree>
    <p:extLst>
      <p:ext uri="{BB962C8B-B14F-4D97-AF65-F5344CB8AC3E}">
        <p14:creationId xmlns:p14="http://schemas.microsoft.com/office/powerpoint/2010/main" val="224945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AD63849-FADA-7AF2-B111-1E7ACBBBE912}"/>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29" name="Elipse 28">
            <a:extLst>
              <a:ext uri="{FF2B5EF4-FFF2-40B4-BE49-F238E27FC236}">
                <a16:creationId xmlns:a16="http://schemas.microsoft.com/office/drawing/2014/main" id="{D279B1E6-9BB9-11E5-1CFB-06B55109EF04}"/>
              </a:ext>
            </a:extLst>
          </p:cNvPr>
          <p:cNvSpPr/>
          <p:nvPr/>
        </p:nvSpPr>
        <p:spPr>
          <a:xfrm>
            <a:off x="3875281" y="1569081"/>
            <a:ext cx="3219061" cy="3032449"/>
          </a:xfrm>
          <a:prstGeom prst="ellipse">
            <a:avLst/>
          </a:prstGeom>
          <a:noFill/>
          <a:ln w="5715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0" name="CaixaDeTexto 29">
            <a:extLst>
              <a:ext uri="{FF2B5EF4-FFF2-40B4-BE49-F238E27FC236}">
                <a16:creationId xmlns:a16="http://schemas.microsoft.com/office/drawing/2014/main" id="{DB056347-C4E5-0272-16C1-1E7549FB31C3}"/>
              </a:ext>
            </a:extLst>
          </p:cNvPr>
          <p:cNvSpPr txBox="1"/>
          <p:nvPr/>
        </p:nvSpPr>
        <p:spPr>
          <a:xfrm>
            <a:off x="4637233" y="3435251"/>
            <a:ext cx="1660357" cy="633664"/>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IT Today</a:t>
            </a:r>
          </a:p>
        </p:txBody>
      </p:sp>
      <p:pic>
        <p:nvPicPr>
          <p:cNvPr id="40" name="Gráfico 39">
            <a:extLst>
              <a:ext uri="{FF2B5EF4-FFF2-40B4-BE49-F238E27FC236}">
                <a16:creationId xmlns:a16="http://schemas.microsoft.com/office/drawing/2014/main" id="{386C0880-CECF-85A0-DD05-4DC5CF8293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6715" y="2159656"/>
            <a:ext cx="1536192" cy="1024128"/>
          </a:xfrm>
          <a:prstGeom prst="rect">
            <a:avLst/>
          </a:prstGeom>
        </p:spPr>
      </p:pic>
      <p:sp>
        <p:nvSpPr>
          <p:cNvPr id="41" name="Elipse 40">
            <a:extLst>
              <a:ext uri="{FF2B5EF4-FFF2-40B4-BE49-F238E27FC236}">
                <a16:creationId xmlns:a16="http://schemas.microsoft.com/office/drawing/2014/main" id="{497195E9-396C-E493-8DA8-9DEF7664D364}"/>
              </a:ext>
            </a:extLst>
          </p:cNvPr>
          <p:cNvSpPr/>
          <p:nvPr/>
        </p:nvSpPr>
        <p:spPr>
          <a:xfrm>
            <a:off x="577465" y="531845"/>
            <a:ext cx="756812" cy="681134"/>
          </a:xfrm>
          <a:prstGeom prst="ellipse">
            <a:avLst/>
          </a:prstGeom>
          <a:solidFill>
            <a:schemeClr val="accent3"/>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1</a:t>
            </a:r>
          </a:p>
        </p:txBody>
      </p:sp>
      <p:sp>
        <p:nvSpPr>
          <p:cNvPr id="42" name="CaixaDeTexto 41">
            <a:extLst>
              <a:ext uri="{FF2B5EF4-FFF2-40B4-BE49-F238E27FC236}">
                <a16:creationId xmlns:a16="http://schemas.microsoft.com/office/drawing/2014/main" id="{248EA02E-D53D-2E40-79ED-D83A5D69E8EB}"/>
              </a:ext>
            </a:extLst>
          </p:cNvPr>
          <p:cNvSpPr txBox="1"/>
          <p:nvPr/>
        </p:nvSpPr>
        <p:spPr>
          <a:xfrm>
            <a:off x="1427584" y="531845"/>
            <a:ext cx="2631232" cy="232332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lang="en-US" sz="1600" dirty="0">
                <a:solidFill>
                  <a:srgbClr val="202124"/>
                </a:solidFill>
                <a:latin typeface="arial" panose="020B0604020202020204" pitchFamily="34" charset="0"/>
              </a:rPr>
              <a:t>Digital Transformation</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en-US" sz="1600" b="0" i="0" dirty="0">
                <a:solidFill>
                  <a:srgbClr val="202124"/>
                </a:solidFill>
                <a:effectLst/>
                <a:latin typeface="arial" panose="020B0604020202020204" pitchFamily="34" charset="0"/>
              </a:rPr>
              <a:t>Businesses and government providing services on the internet</a:t>
            </a:r>
          </a:p>
          <a:p>
            <a:pPr marL="285750" indent="-285750" fontAlgn="auto">
              <a:spcBef>
                <a:spcPts val="500"/>
              </a:spcBef>
              <a:spcAft>
                <a:spcPts val="0"/>
              </a:spcAft>
              <a:buFont typeface="Arial" panose="020B0604020202020204" pitchFamily="34" charset="0"/>
              <a:buChar char="•"/>
            </a:pPr>
            <a:r>
              <a:rPr lang="pt-BR" altLang="pt-BR" sz="1600" dirty="0">
                <a:solidFill>
                  <a:srgbClr val="202124"/>
                </a:solidFill>
                <a:latin typeface="arial" panose="020B0604020202020204" pitchFamily="34" charset="0"/>
              </a:rPr>
              <a:t>Society interacting more and more through the internet </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endParaRPr lang="en-US" sz="1600" b="0" i="0" dirty="0">
              <a:solidFill>
                <a:srgbClr val="202124"/>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600" b="0" i="0" u="none" strike="noStrike" cap="none" normalizeH="0" baseline="0" dirty="0">
              <a:ln>
                <a:noFill/>
              </a:ln>
              <a:solidFill>
                <a:srgbClr val="202124"/>
              </a:solidFill>
              <a:effectLst/>
              <a:latin typeface="inherit"/>
            </a:endParaRPr>
          </a:p>
        </p:txBody>
      </p:sp>
      <p:sp>
        <p:nvSpPr>
          <p:cNvPr id="43" name="Elipse 42">
            <a:extLst>
              <a:ext uri="{FF2B5EF4-FFF2-40B4-BE49-F238E27FC236}">
                <a16:creationId xmlns:a16="http://schemas.microsoft.com/office/drawing/2014/main" id="{378BDC85-6C0C-5FB6-2048-3EDFFDC73725}"/>
              </a:ext>
            </a:extLst>
          </p:cNvPr>
          <p:cNvSpPr/>
          <p:nvPr/>
        </p:nvSpPr>
        <p:spPr>
          <a:xfrm>
            <a:off x="577465" y="2855167"/>
            <a:ext cx="756812" cy="681134"/>
          </a:xfrm>
          <a:prstGeom prst="ellipse">
            <a:avLst/>
          </a:prstGeom>
          <a:solidFill>
            <a:schemeClr val="accent3"/>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chemeClr val="bg1"/>
                </a:solidFill>
                <a:latin typeface="Bosch Office Sans"/>
              </a:rPr>
              <a:t>2</a:t>
            </a:r>
            <a:endParaRPr kumimoji="0" lang="pt-BR" sz="1800" b="0"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44" name="CaixaDeTexto 43">
            <a:extLst>
              <a:ext uri="{FF2B5EF4-FFF2-40B4-BE49-F238E27FC236}">
                <a16:creationId xmlns:a16="http://schemas.microsoft.com/office/drawing/2014/main" id="{8BBC989C-B749-6D99-B63F-3362EF60DF9D}"/>
              </a:ext>
            </a:extLst>
          </p:cNvPr>
          <p:cNvSpPr txBox="1"/>
          <p:nvPr/>
        </p:nvSpPr>
        <p:spPr>
          <a:xfrm>
            <a:off x="1427584" y="3195734"/>
            <a:ext cx="1567543" cy="993711"/>
          </a:xfrm>
          <a:prstGeom prst="rect">
            <a:avLst/>
          </a:prstGeom>
          <a:noFill/>
        </p:spPr>
        <p:txBody>
          <a:bodyPr wrap="square" lIns="0" tIns="0" rIns="0" bIns="0" rtlCol="0">
            <a:noAutofit/>
          </a:bodyPr>
          <a:lstStyle/>
          <a:p>
            <a:pPr lvl="0" fontAlgn="auto">
              <a:lnSpc>
                <a:spcPct val="100000"/>
              </a:lnSpc>
              <a:spcBef>
                <a:spcPts val="500"/>
              </a:spcBef>
              <a:spcAft>
                <a:spcPts val="0"/>
              </a:spcAft>
            </a:pPr>
            <a:r>
              <a:rPr lang="pt-BR" altLang="pt-BR" kern="0" dirty="0">
                <a:solidFill>
                  <a:srgbClr val="000000"/>
                </a:solidFill>
              </a:rPr>
              <a:t>More </a:t>
            </a:r>
            <a:r>
              <a:rPr lang="pt-BR" altLang="pt-BR" kern="0" dirty="0" err="1">
                <a:solidFill>
                  <a:srgbClr val="000000"/>
                </a:solidFill>
              </a:rPr>
              <a:t>people</a:t>
            </a:r>
            <a:r>
              <a:rPr lang="pt-BR" altLang="pt-BR" kern="0" dirty="0">
                <a:solidFill>
                  <a:srgbClr val="000000"/>
                </a:solidFill>
              </a:rPr>
              <a:t> </a:t>
            </a:r>
            <a:r>
              <a:rPr lang="pt-BR" altLang="pt-BR" kern="0" dirty="0" err="1">
                <a:solidFill>
                  <a:srgbClr val="000000"/>
                </a:solidFill>
              </a:rPr>
              <a:t>accessing</a:t>
            </a:r>
            <a:r>
              <a:rPr lang="pt-BR" altLang="pt-BR" kern="0" dirty="0">
                <a:solidFill>
                  <a:srgbClr val="000000"/>
                </a:solidFill>
              </a:rPr>
              <a:t> the internet </a:t>
            </a:r>
          </a:p>
        </p:txBody>
      </p:sp>
      <p:pic>
        <p:nvPicPr>
          <p:cNvPr id="46" name="Gráfico 45">
            <a:extLst>
              <a:ext uri="{FF2B5EF4-FFF2-40B4-BE49-F238E27FC236}">
                <a16:creationId xmlns:a16="http://schemas.microsoft.com/office/drawing/2014/main" id="{BBC0B371-7DB0-5D50-7A8C-5D224480CA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974" y="526806"/>
            <a:ext cx="1047314" cy="1047314"/>
          </a:xfrm>
          <a:prstGeom prst="rect">
            <a:avLst/>
          </a:prstGeom>
        </p:spPr>
      </p:pic>
      <p:pic>
        <p:nvPicPr>
          <p:cNvPr id="48" name="Gráfico 47">
            <a:extLst>
              <a:ext uri="{FF2B5EF4-FFF2-40B4-BE49-F238E27FC236}">
                <a16:creationId xmlns:a16="http://schemas.microsoft.com/office/drawing/2014/main" id="{9AA4700A-A0DF-7233-93C2-3CC742C92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3200" y="3692589"/>
            <a:ext cx="1160408" cy="1160408"/>
          </a:xfrm>
          <a:prstGeom prst="rect">
            <a:avLst/>
          </a:prstGeom>
        </p:spPr>
      </p:pic>
      <p:sp>
        <p:nvSpPr>
          <p:cNvPr id="49" name="Elipse 48">
            <a:extLst>
              <a:ext uri="{FF2B5EF4-FFF2-40B4-BE49-F238E27FC236}">
                <a16:creationId xmlns:a16="http://schemas.microsoft.com/office/drawing/2014/main" id="{68624DB2-6944-A0A0-05A3-A956CFDF8A06}"/>
              </a:ext>
            </a:extLst>
          </p:cNvPr>
          <p:cNvSpPr/>
          <p:nvPr/>
        </p:nvSpPr>
        <p:spPr>
          <a:xfrm>
            <a:off x="9559536" y="531845"/>
            <a:ext cx="756812" cy="681134"/>
          </a:xfrm>
          <a:prstGeom prst="ellipse">
            <a:avLst/>
          </a:prstGeom>
          <a:solidFill>
            <a:schemeClr val="accent3"/>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3</a:t>
            </a:r>
          </a:p>
        </p:txBody>
      </p:sp>
      <p:sp>
        <p:nvSpPr>
          <p:cNvPr id="50" name="CaixaDeTexto 49">
            <a:extLst>
              <a:ext uri="{FF2B5EF4-FFF2-40B4-BE49-F238E27FC236}">
                <a16:creationId xmlns:a16="http://schemas.microsoft.com/office/drawing/2014/main" id="{6BC90DDB-3B14-C4F2-F1E7-D5D70DB1C5ED}"/>
              </a:ext>
            </a:extLst>
          </p:cNvPr>
          <p:cNvSpPr txBox="1"/>
          <p:nvPr/>
        </p:nvSpPr>
        <p:spPr>
          <a:xfrm>
            <a:off x="7706516" y="1020908"/>
            <a:ext cx="1784193" cy="1742772"/>
          </a:xfrm>
          <a:prstGeom prst="rect">
            <a:avLst/>
          </a:prstGeom>
          <a:noFill/>
        </p:spPr>
        <p:txBody>
          <a:bodyPr wrap="square" lIns="0" tIns="0" rIns="0" bIns="0" rtlCol="0">
            <a:noAutofit/>
          </a:bodyPr>
          <a:lstStyle/>
          <a:p>
            <a:pPr marR="0" algn="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More devices </a:t>
            </a:r>
            <a:r>
              <a:rPr kumimoji="0" lang="pt-BR" sz="1800" b="0" i="0" u="none" strike="noStrike" kern="0" cap="none" spc="0" normalizeH="0" baseline="0" noProof="0" dirty="0" err="1">
                <a:ln>
                  <a:noFill/>
                </a:ln>
                <a:solidFill>
                  <a:srgbClr val="000000"/>
                </a:solidFill>
                <a:effectLst/>
                <a:uLnTx/>
                <a:uFillTx/>
              </a:rPr>
              <a:t>than</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people</a:t>
            </a:r>
            <a:r>
              <a:rPr kumimoji="0" lang="pt-BR" sz="1800" b="0" i="0" u="none" strike="noStrike" kern="0" cap="none" spc="0" normalizeH="0" baseline="0" noProof="0" dirty="0">
                <a:ln>
                  <a:noFill/>
                </a:ln>
                <a:solidFill>
                  <a:srgbClr val="000000"/>
                </a:solidFill>
                <a:effectLst/>
                <a:uLnTx/>
                <a:uFillTx/>
              </a:rPr>
              <a:t> in the world</a:t>
            </a:r>
          </a:p>
        </p:txBody>
      </p:sp>
      <p:pic>
        <p:nvPicPr>
          <p:cNvPr id="52" name="Gráfico 51">
            <a:extLst>
              <a:ext uri="{FF2B5EF4-FFF2-40B4-BE49-F238E27FC236}">
                <a16:creationId xmlns:a16="http://schemas.microsoft.com/office/drawing/2014/main" id="{F3964343-0F10-5703-3EFA-9E380AC3A4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08701" y="1589608"/>
            <a:ext cx="1174072" cy="1174072"/>
          </a:xfrm>
          <a:prstGeom prst="rect">
            <a:avLst/>
          </a:prstGeom>
        </p:spPr>
      </p:pic>
      <p:sp>
        <p:nvSpPr>
          <p:cNvPr id="53" name="Elipse 52">
            <a:extLst>
              <a:ext uri="{FF2B5EF4-FFF2-40B4-BE49-F238E27FC236}">
                <a16:creationId xmlns:a16="http://schemas.microsoft.com/office/drawing/2014/main" id="{BBD092BA-8293-7C27-E211-BEE763DB25A6}"/>
              </a:ext>
            </a:extLst>
          </p:cNvPr>
          <p:cNvSpPr/>
          <p:nvPr/>
        </p:nvSpPr>
        <p:spPr>
          <a:xfrm>
            <a:off x="9559536" y="2855167"/>
            <a:ext cx="756812" cy="681134"/>
          </a:xfrm>
          <a:prstGeom prst="ellipse">
            <a:avLst/>
          </a:prstGeom>
          <a:solidFill>
            <a:schemeClr val="accent3"/>
          </a:solid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chemeClr val="bg1"/>
                </a:solidFill>
                <a:effectLst/>
                <a:uLnTx/>
                <a:uFillTx/>
                <a:latin typeface="Bosch Office Sans"/>
                <a:ea typeface="+mn-ea"/>
                <a:cs typeface="+mn-cs"/>
              </a:rPr>
              <a:t>4</a:t>
            </a:r>
          </a:p>
        </p:txBody>
      </p:sp>
      <p:sp>
        <p:nvSpPr>
          <p:cNvPr id="54" name="CaixaDeTexto 53">
            <a:extLst>
              <a:ext uri="{FF2B5EF4-FFF2-40B4-BE49-F238E27FC236}">
                <a16:creationId xmlns:a16="http://schemas.microsoft.com/office/drawing/2014/main" id="{AF8B4E9E-2998-DEE3-3E04-44D43BF63193}"/>
              </a:ext>
            </a:extLst>
          </p:cNvPr>
          <p:cNvSpPr txBox="1"/>
          <p:nvPr/>
        </p:nvSpPr>
        <p:spPr>
          <a:xfrm>
            <a:off x="7873693" y="3085305"/>
            <a:ext cx="1516213" cy="957881"/>
          </a:xfrm>
          <a:prstGeom prst="rect">
            <a:avLst/>
          </a:prstGeom>
          <a:noFill/>
        </p:spPr>
        <p:txBody>
          <a:bodyPr wrap="square" lIns="0" tIns="0" rIns="0" bIns="0" rtlCol="0">
            <a:noAutofit/>
          </a:bodyPr>
          <a:lstStyle/>
          <a:p>
            <a:pPr marR="0" algn="r"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High volume of data </a:t>
            </a:r>
            <a:r>
              <a:rPr kumimoji="0" lang="pt-BR" sz="1800" b="0" i="0" u="none" strike="noStrike" kern="0" cap="none" spc="0" normalizeH="0" baseline="0" noProof="0" dirty="0" err="1">
                <a:ln>
                  <a:noFill/>
                </a:ln>
                <a:solidFill>
                  <a:srgbClr val="000000"/>
                </a:solidFill>
                <a:effectLst/>
                <a:uLnTx/>
                <a:uFillTx/>
              </a:rPr>
              <a:t>being</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transfered</a:t>
            </a:r>
            <a:endParaRPr kumimoji="0" lang="pt-BR" sz="1800" b="0" i="0" u="none" strike="noStrike" kern="0" cap="none" spc="0" normalizeH="0" baseline="0" noProof="0" dirty="0">
              <a:ln>
                <a:noFill/>
              </a:ln>
              <a:solidFill>
                <a:srgbClr val="000000"/>
              </a:solidFill>
              <a:effectLst/>
              <a:uLnTx/>
              <a:uFillTx/>
            </a:endParaRPr>
          </a:p>
        </p:txBody>
      </p:sp>
      <p:pic>
        <p:nvPicPr>
          <p:cNvPr id="56" name="Gráfico 55">
            <a:extLst>
              <a:ext uri="{FF2B5EF4-FFF2-40B4-BE49-F238E27FC236}">
                <a16:creationId xmlns:a16="http://schemas.microsoft.com/office/drawing/2014/main" id="{3B3EE586-BBF1-78EF-62AD-9805CD5A6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61194" y="3536301"/>
            <a:ext cx="1065229" cy="1065229"/>
          </a:xfrm>
          <a:prstGeom prst="rect">
            <a:avLst/>
          </a:prstGeom>
        </p:spPr>
      </p:pic>
      <p:sp>
        <p:nvSpPr>
          <p:cNvPr id="3" name="Rectangle 1">
            <a:extLst>
              <a:ext uri="{FF2B5EF4-FFF2-40B4-BE49-F238E27FC236}">
                <a16:creationId xmlns:a16="http://schemas.microsoft.com/office/drawing/2014/main" id="{2E91425D-06C9-94B8-BC52-8FC81106CB5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875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p:cNvSpPr>
            <a:spLocks noGrp="1"/>
          </p:cNvSpPr>
          <p:nvPr>
            <p:ph type="body" sz="quarter" idx="15"/>
          </p:nvPr>
        </p:nvSpPr>
        <p:spPr>
          <a:xfrm>
            <a:off x="205412" y="453595"/>
            <a:ext cx="10558800" cy="388800"/>
          </a:xfrm>
        </p:spPr>
        <p:txBody>
          <a:bodyPr vert="horz" lIns="0" tIns="0" rIns="0" bIns="0" rtlCol="0">
            <a:noAutofit/>
          </a:bodyPr>
          <a:lstStyle/>
          <a:p>
            <a:r>
              <a:rPr lang="pt-BR" dirty="0">
                <a:solidFill>
                  <a:srgbClr val="202124"/>
                </a:solidFill>
                <a:latin typeface="Google Sans"/>
              </a:rPr>
              <a:t>3</a:t>
            </a:r>
            <a:r>
              <a:rPr lang="pt-BR" b="0" i="0" dirty="0">
                <a:solidFill>
                  <a:srgbClr val="202124"/>
                </a:solidFill>
                <a:effectLst/>
                <a:latin typeface="Google Sans"/>
              </a:rPr>
              <a:t> </a:t>
            </a:r>
            <a:r>
              <a:rPr lang="pt-BR" dirty="0">
                <a:solidFill>
                  <a:srgbClr val="202124"/>
                </a:solidFill>
                <a:latin typeface="Google Sans"/>
              </a:rPr>
              <a:t>P</a:t>
            </a:r>
            <a:r>
              <a:rPr lang="pt-BR" b="0" i="0" dirty="0">
                <a:solidFill>
                  <a:srgbClr val="202124"/>
                </a:solidFill>
                <a:effectLst/>
                <a:latin typeface="Google Sans"/>
              </a:rPr>
              <a:t>illars of Cybersecurity</a:t>
            </a:r>
            <a:endParaRPr lang="de-DE" dirty="0"/>
          </a:p>
        </p:txBody>
      </p:sp>
      <p:graphicFrame>
        <p:nvGraphicFramePr>
          <p:cNvPr id="6" name="Tabelle 9"/>
          <p:cNvGraphicFramePr>
            <a:graphicFrameLocks noGrp="1"/>
          </p:cNvGraphicFramePr>
          <p:nvPr>
            <p:extLst>
              <p:ext uri="{D42A27DB-BD31-4B8C-83A1-F6EECF244321}">
                <p14:modId xmlns:p14="http://schemas.microsoft.com/office/powerpoint/2010/main" val="2678494202"/>
              </p:ext>
            </p:extLst>
          </p:nvPr>
        </p:nvGraphicFramePr>
        <p:xfrm>
          <a:off x="203009" y="3175061"/>
          <a:ext cx="10452825" cy="2075474"/>
        </p:xfrm>
        <a:graphic>
          <a:graphicData uri="http://schemas.openxmlformats.org/drawingml/2006/table">
            <a:tbl>
              <a:tblPr firstRow="1" bandRow="1">
                <a:tableStyleId>{5C22544A-7EE6-4342-B048-85BDC9FD1C3A}</a:tableStyleId>
              </a:tblPr>
              <a:tblGrid>
                <a:gridCol w="3484275">
                  <a:extLst>
                    <a:ext uri="{9D8B030D-6E8A-4147-A177-3AD203B41FA5}">
                      <a16:colId xmlns:a16="http://schemas.microsoft.com/office/drawing/2014/main" val="1826069435"/>
                    </a:ext>
                  </a:extLst>
                </a:gridCol>
                <a:gridCol w="3484275">
                  <a:extLst>
                    <a:ext uri="{9D8B030D-6E8A-4147-A177-3AD203B41FA5}">
                      <a16:colId xmlns:a16="http://schemas.microsoft.com/office/drawing/2014/main" val="2717296706"/>
                    </a:ext>
                  </a:extLst>
                </a:gridCol>
                <a:gridCol w="3484275">
                  <a:extLst>
                    <a:ext uri="{9D8B030D-6E8A-4147-A177-3AD203B41FA5}">
                      <a16:colId xmlns:a16="http://schemas.microsoft.com/office/drawing/2014/main" val="3391248946"/>
                    </a:ext>
                  </a:extLst>
                </a:gridCol>
              </a:tblGrid>
              <a:tr h="500563">
                <a:tc>
                  <a:txBody>
                    <a:bodyPr/>
                    <a:lstStyle/>
                    <a:p>
                      <a:pPr algn="ctr"/>
                      <a:r>
                        <a:rPr lang="de-DE" b="1" dirty="0">
                          <a:solidFill>
                            <a:schemeClr val="tx1"/>
                          </a:solidFill>
                          <a:latin typeface="+mj-lt"/>
                        </a:rPr>
                        <a:t>Confidentiality</a:t>
                      </a:r>
                    </a:p>
                  </a:txBody>
                  <a:tcPr marL="720000" marR="720000" marT="7200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lang="en-US" b="1" dirty="0">
                          <a:solidFill>
                            <a:schemeClr val="tx1"/>
                          </a:solidFill>
                          <a:latin typeface="+mj-lt"/>
                        </a:rPr>
                        <a:t>Integrity</a:t>
                      </a:r>
                      <a:endParaRPr lang="de-DE" b="1" dirty="0">
                        <a:solidFill>
                          <a:schemeClr val="tx1"/>
                        </a:solidFill>
                        <a:latin typeface="+mj-lt"/>
                      </a:endParaRPr>
                    </a:p>
                  </a:txBody>
                  <a:tcPr marL="720000" marR="720000" marT="7200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dirty="0">
                          <a:solidFill>
                            <a:schemeClr val="tx1"/>
                          </a:solidFill>
                          <a:latin typeface="+mj-lt"/>
                        </a:rPr>
                        <a:t>Availability</a:t>
                      </a:r>
                      <a:endParaRPr lang="de-DE" b="1" dirty="0">
                        <a:solidFill>
                          <a:schemeClr val="tx1"/>
                        </a:solidFill>
                        <a:latin typeface="+mj-lt"/>
                      </a:endParaRPr>
                    </a:p>
                  </a:txBody>
                  <a:tcPr marL="720000" marR="720000" marT="7200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1704696"/>
                  </a:ext>
                </a:extLst>
              </a:tr>
              <a:tr h="1574911">
                <a:tc>
                  <a:txBody>
                    <a:bodyPr/>
                    <a:lstStyle/>
                    <a:p>
                      <a:pPr marL="0" marR="0" lvl="0" indent="0" algn="ctr" defTabSz="914400" rtl="0" eaLnBrk="1" fontAlgn="auto" latinLnBrk="0" hangingPunct="1">
                        <a:lnSpc>
                          <a:spcPct val="100000"/>
                        </a:lnSpc>
                        <a:spcBef>
                          <a:spcPts val="500"/>
                        </a:spcBef>
                        <a:spcAft>
                          <a:spcPts val="0"/>
                        </a:spcAft>
                        <a:buClrTx/>
                        <a:buSzTx/>
                        <a:buFontTx/>
                        <a:buNone/>
                        <a:tabLst/>
                        <a:defRPr/>
                      </a:pPr>
                      <a:endParaRPr lang="en-US" sz="1200" dirty="0"/>
                    </a:p>
                    <a:p>
                      <a:pPr marL="0" marR="0" lvl="0" indent="0" algn="ctr" defTabSz="914400" rtl="0" eaLnBrk="1" fontAlgn="auto" latinLnBrk="0" hangingPunct="1">
                        <a:lnSpc>
                          <a:spcPct val="100000"/>
                        </a:lnSpc>
                        <a:spcBef>
                          <a:spcPts val="500"/>
                        </a:spcBef>
                        <a:spcAft>
                          <a:spcPts val="0"/>
                        </a:spcAft>
                        <a:buClrTx/>
                        <a:buSzTx/>
                        <a:buFontTx/>
                        <a:buNone/>
                        <a:tabLst/>
                        <a:defRPr/>
                      </a:pPr>
                      <a:r>
                        <a:rPr lang="en-US" sz="1200" dirty="0"/>
                        <a:t>Ensure that only authorized persons have access to restricted information.</a:t>
                      </a:r>
                      <a:endParaRPr kumimoji="0" lang="de-DE" sz="1200" b="0" i="0" u="none" strike="noStrike" kern="1200" cap="none" spc="0" normalizeH="0" baseline="0" dirty="0">
                        <a:ln>
                          <a:noFill/>
                        </a:ln>
                        <a:solidFill>
                          <a:schemeClr val="tx1"/>
                        </a:solidFill>
                        <a:effectLst/>
                        <a:uLnTx/>
                        <a:uFillTx/>
                        <a:latin typeface="+mj-lt"/>
                        <a:ea typeface="+mn-ea"/>
                        <a:cs typeface="+mn-cs"/>
                      </a:endParaRPr>
                    </a:p>
                  </a:txBody>
                  <a:tcPr marL="720000" marR="720000" marT="7200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500"/>
                        </a:spcBef>
                        <a:spcAft>
                          <a:spcPts val="0"/>
                        </a:spcAft>
                        <a:buClrTx/>
                        <a:buSzTx/>
                        <a:buFontTx/>
                        <a:buNone/>
                        <a:tabLst/>
                        <a:defRPr/>
                      </a:pPr>
                      <a:br>
                        <a:rPr lang="en-US" sz="1200" dirty="0"/>
                      </a:br>
                      <a:r>
                        <a:rPr lang="en-US" sz="1200" kern="1200" dirty="0">
                          <a:solidFill>
                            <a:schemeClr val="dk1"/>
                          </a:solidFill>
                          <a:latin typeface="+mn-lt"/>
                          <a:ea typeface="+mn-ea"/>
                          <a:cs typeface="+mn-cs"/>
                        </a:rPr>
                        <a:t>Ensuring the original form of information, for example through backups and tracking changes</a:t>
                      </a:r>
                      <a:endParaRPr lang="de-DE" sz="1200" kern="1200" dirty="0">
                        <a:solidFill>
                          <a:schemeClr val="dk1"/>
                        </a:solidFill>
                        <a:latin typeface="+mn-lt"/>
                        <a:ea typeface="+mn-ea"/>
                        <a:cs typeface="+mn-cs"/>
                      </a:endParaRPr>
                    </a:p>
                  </a:txBody>
                  <a:tcPr marL="720000" marR="720000" marT="7200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500"/>
                        </a:spcBef>
                        <a:spcAft>
                          <a:spcPts val="0"/>
                        </a:spcAft>
                        <a:buClrTx/>
                        <a:buSzTx/>
                        <a:buFontTx/>
                        <a:buNone/>
                        <a:tabLst/>
                        <a:defRPr/>
                      </a:pPr>
                      <a:br>
                        <a:rPr lang="en-US" sz="1200" dirty="0"/>
                      </a:br>
                      <a:r>
                        <a:rPr lang="en-US" sz="1200" kern="1200" dirty="0">
                          <a:solidFill>
                            <a:schemeClr val="dk1"/>
                          </a:solidFill>
                          <a:latin typeface="+mn-lt"/>
                          <a:ea typeface="+mn-ea"/>
                          <a:cs typeface="+mn-cs"/>
                        </a:rPr>
                        <a:t>Ensure that whenever necessary, information is available to authorized persons</a:t>
                      </a:r>
                      <a:endParaRPr lang="de-DE" sz="1200" kern="1200" dirty="0">
                        <a:solidFill>
                          <a:schemeClr val="dk1"/>
                        </a:solidFill>
                        <a:latin typeface="+mn-lt"/>
                        <a:ea typeface="+mn-ea"/>
                        <a:cs typeface="+mn-cs"/>
                      </a:endParaRPr>
                    </a:p>
                  </a:txBody>
                  <a:tcPr marL="720000" marR="720000" marT="7200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5029935"/>
                  </a:ext>
                </a:extLst>
              </a:tr>
            </a:tbl>
          </a:graphicData>
        </a:graphic>
      </p:graphicFrame>
      <p:sp>
        <p:nvSpPr>
          <p:cNvPr id="7" name="Ellipse 19"/>
          <p:cNvSpPr/>
          <p:nvPr/>
        </p:nvSpPr>
        <p:spPr>
          <a:xfrm>
            <a:off x="1535953" y="2065018"/>
            <a:ext cx="925158" cy="925158"/>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sp>
        <p:nvSpPr>
          <p:cNvPr id="8" name="Ellipse 20"/>
          <p:cNvSpPr/>
          <p:nvPr/>
        </p:nvSpPr>
        <p:spPr>
          <a:xfrm>
            <a:off x="4966844" y="2065018"/>
            <a:ext cx="925158" cy="925158"/>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sp>
        <p:nvSpPr>
          <p:cNvPr id="9" name="Ellipse 21"/>
          <p:cNvSpPr/>
          <p:nvPr/>
        </p:nvSpPr>
        <p:spPr>
          <a:xfrm>
            <a:off x="8397735" y="2065018"/>
            <a:ext cx="925158" cy="925158"/>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sp>
        <p:nvSpPr>
          <p:cNvPr id="4" name="Foliennummernplatzhalter 3">
            <a:extLst>
              <a:ext uri="{FF2B5EF4-FFF2-40B4-BE49-F238E27FC236}">
                <a16:creationId xmlns:a16="http://schemas.microsoft.com/office/drawing/2014/main" id="{F1DAAE3C-4AF6-A074-9CD5-5D492C7CC8CF}"/>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16" name="Gráfico 15">
            <a:extLst>
              <a:ext uri="{FF2B5EF4-FFF2-40B4-BE49-F238E27FC236}">
                <a16:creationId xmlns:a16="http://schemas.microsoft.com/office/drawing/2014/main" id="{AA6053A4-0D0E-3975-6CCA-704E887737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5953" y="2065018"/>
            <a:ext cx="925158" cy="925158"/>
          </a:xfrm>
          <a:prstGeom prst="rect">
            <a:avLst/>
          </a:prstGeom>
        </p:spPr>
      </p:pic>
      <p:pic>
        <p:nvPicPr>
          <p:cNvPr id="18" name="Gráfico 17">
            <a:extLst>
              <a:ext uri="{FF2B5EF4-FFF2-40B4-BE49-F238E27FC236}">
                <a16:creationId xmlns:a16="http://schemas.microsoft.com/office/drawing/2014/main" id="{291C3CFD-E920-7BD6-6728-8B47616E3F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6843" y="2065017"/>
            <a:ext cx="925159" cy="925159"/>
          </a:xfrm>
          <a:prstGeom prst="rect">
            <a:avLst/>
          </a:prstGeom>
        </p:spPr>
      </p:pic>
      <p:pic>
        <p:nvPicPr>
          <p:cNvPr id="20" name="Gráfico 19">
            <a:extLst>
              <a:ext uri="{FF2B5EF4-FFF2-40B4-BE49-F238E27FC236}">
                <a16:creationId xmlns:a16="http://schemas.microsoft.com/office/drawing/2014/main" id="{2AE5B973-6462-4BFC-2955-C5D045B549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7734" y="2065017"/>
            <a:ext cx="925160" cy="925160"/>
          </a:xfrm>
          <a:prstGeom prst="rect">
            <a:avLst/>
          </a:prstGeom>
        </p:spPr>
      </p:pic>
    </p:spTree>
    <p:custDataLst>
      <p:tags r:id="rId2"/>
    </p:custDataLst>
    <p:extLst>
      <p:ext uri="{BB962C8B-B14F-4D97-AF65-F5344CB8AC3E}">
        <p14:creationId xmlns:p14="http://schemas.microsoft.com/office/powerpoint/2010/main" val="2308672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205197" y="336265"/>
            <a:ext cx="10558800" cy="388800"/>
          </a:xfrm>
        </p:spPr>
        <p:txBody>
          <a:bodyPr lIns="0" tIns="0" rIns="0" bIns="0"/>
          <a:lstStyle/>
          <a:p>
            <a:r>
              <a:rPr lang="de-DE" b="1" dirty="0">
                <a:solidFill>
                  <a:schemeClr val="tx1"/>
                </a:solidFill>
              </a:rPr>
              <a:t>Evolução de ciberatques ao longo dos anos</a:t>
            </a:r>
          </a:p>
        </p:txBody>
      </p:sp>
      <p:graphicFrame>
        <p:nvGraphicFramePr>
          <p:cNvPr id="2" name="Table 1"/>
          <p:cNvGraphicFramePr>
            <a:graphicFrameLocks noGrp="1"/>
          </p:cNvGraphicFramePr>
          <p:nvPr>
            <p:extLst>
              <p:ext uri="{D42A27DB-BD31-4B8C-83A1-F6EECF244321}">
                <p14:modId xmlns:p14="http://schemas.microsoft.com/office/powerpoint/2010/main" val="3289662793"/>
              </p:ext>
            </p:extLst>
          </p:nvPr>
        </p:nvGraphicFramePr>
        <p:xfrm>
          <a:off x="205232" y="3186598"/>
          <a:ext cx="10558765" cy="370840"/>
        </p:xfrm>
        <a:graphic>
          <a:graphicData uri="http://schemas.openxmlformats.org/drawingml/2006/table">
            <a:tbl>
              <a:tblPr firstRow="1" bandRow="1">
                <a:tableStyleId>{5C22544A-7EE6-4342-B048-85BDC9FD1C3A}</a:tableStyleId>
              </a:tblPr>
              <a:tblGrid>
                <a:gridCol w="1508395">
                  <a:extLst>
                    <a:ext uri="{9D8B030D-6E8A-4147-A177-3AD203B41FA5}">
                      <a16:colId xmlns:a16="http://schemas.microsoft.com/office/drawing/2014/main" val="2878533617"/>
                    </a:ext>
                  </a:extLst>
                </a:gridCol>
                <a:gridCol w="1508395">
                  <a:extLst>
                    <a:ext uri="{9D8B030D-6E8A-4147-A177-3AD203B41FA5}">
                      <a16:colId xmlns:a16="http://schemas.microsoft.com/office/drawing/2014/main" val="2703166370"/>
                    </a:ext>
                  </a:extLst>
                </a:gridCol>
                <a:gridCol w="1508395">
                  <a:extLst>
                    <a:ext uri="{9D8B030D-6E8A-4147-A177-3AD203B41FA5}">
                      <a16:colId xmlns:a16="http://schemas.microsoft.com/office/drawing/2014/main" val="769284438"/>
                    </a:ext>
                  </a:extLst>
                </a:gridCol>
                <a:gridCol w="1508395">
                  <a:extLst>
                    <a:ext uri="{9D8B030D-6E8A-4147-A177-3AD203B41FA5}">
                      <a16:colId xmlns:a16="http://schemas.microsoft.com/office/drawing/2014/main" val="1270405358"/>
                    </a:ext>
                  </a:extLst>
                </a:gridCol>
                <a:gridCol w="1508395">
                  <a:extLst>
                    <a:ext uri="{9D8B030D-6E8A-4147-A177-3AD203B41FA5}">
                      <a16:colId xmlns:a16="http://schemas.microsoft.com/office/drawing/2014/main" val="3272191252"/>
                    </a:ext>
                  </a:extLst>
                </a:gridCol>
                <a:gridCol w="1508395">
                  <a:extLst>
                    <a:ext uri="{9D8B030D-6E8A-4147-A177-3AD203B41FA5}">
                      <a16:colId xmlns:a16="http://schemas.microsoft.com/office/drawing/2014/main" val="3830149901"/>
                    </a:ext>
                  </a:extLst>
                </a:gridCol>
                <a:gridCol w="1508395">
                  <a:extLst>
                    <a:ext uri="{9D8B030D-6E8A-4147-A177-3AD203B41FA5}">
                      <a16:colId xmlns:a16="http://schemas.microsoft.com/office/drawing/2014/main" val="3366881802"/>
                    </a:ext>
                  </a:extLst>
                </a:gridCol>
              </a:tblGrid>
              <a:tr h="370840">
                <a:tc>
                  <a:txBody>
                    <a:bodyPr/>
                    <a:lstStyle/>
                    <a:p>
                      <a:endParaRPr lang="de-DE" b="1" dirty="0">
                        <a:latin typeface="+mj-lt"/>
                      </a:endParaRPr>
                    </a:p>
                  </a:txBody>
                  <a:tcPr marL="216000">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FF1F2"/>
                    </a:solidFill>
                  </a:tcPr>
                </a:tc>
                <a:tc>
                  <a:txBody>
                    <a:bodyPr/>
                    <a:lstStyle/>
                    <a:p>
                      <a:r>
                        <a:rPr lang="de-DE" b="1" dirty="0">
                          <a:solidFill>
                            <a:schemeClr val="tx1"/>
                          </a:solidFill>
                          <a:latin typeface="+mj-lt"/>
                        </a:rPr>
                        <a:t>1997</a:t>
                      </a: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FF1F2"/>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b="1" dirty="0">
                          <a:solidFill>
                            <a:schemeClr val="tx1"/>
                          </a:solidFill>
                          <a:latin typeface="+mj-lt"/>
                        </a:rPr>
                        <a:t>2004</a:t>
                      </a: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FF1F2"/>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b="1" dirty="0">
                          <a:solidFill>
                            <a:schemeClr val="tx1"/>
                          </a:solidFill>
                          <a:latin typeface="+mj-lt"/>
                        </a:rPr>
                        <a:t>2007</a:t>
                      </a: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FF1F2"/>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b="1" dirty="0">
                          <a:solidFill>
                            <a:schemeClr val="tx1"/>
                          </a:solidFill>
                          <a:latin typeface="+mj-lt"/>
                        </a:rPr>
                        <a:t>2010</a:t>
                      </a: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FF1F2"/>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b="1" dirty="0">
                          <a:solidFill>
                            <a:schemeClr val="bg1"/>
                          </a:solidFill>
                          <a:latin typeface="+mj-lt"/>
                        </a:rPr>
                        <a:t>2021</a:t>
                      </a: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endParaRPr lang="de-DE" b="1" dirty="0">
                        <a:solidFill>
                          <a:srgbClr val="004975"/>
                        </a:solidFill>
                        <a:latin typeface="+mj-lt"/>
                      </a:endParaRPr>
                    </a:p>
                  </a:txBody>
                  <a:tcPr marL="21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1919386277"/>
                  </a:ext>
                </a:extLst>
              </a:tr>
            </a:tbl>
          </a:graphicData>
        </a:graphic>
      </p:graphicFrame>
      <p:graphicFrame>
        <p:nvGraphicFramePr>
          <p:cNvPr id="18" name="Inhaltsplatzhalter 5"/>
          <p:cNvGraphicFramePr>
            <a:graphicFrameLocks/>
          </p:cNvGraphicFramePr>
          <p:nvPr>
            <p:extLst>
              <p:ext uri="{D42A27DB-BD31-4B8C-83A1-F6EECF244321}">
                <p14:modId xmlns:p14="http://schemas.microsoft.com/office/powerpoint/2010/main" val="2278028023"/>
              </p:ext>
            </p:extLst>
          </p:nvPr>
        </p:nvGraphicFramePr>
        <p:xfrm>
          <a:off x="1876672" y="1489169"/>
          <a:ext cx="1935477" cy="1479579"/>
        </p:xfrm>
        <a:graphic>
          <a:graphicData uri="http://schemas.openxmlformats.org/drawingml/2006/table">
            <a:tbl>
              <a:tblPr firstRow="1" bandRow="1">
                <a:tableStyleId>{5C22544A-7EE6-4342-B048-85BDC9FD1C3A}</a:tableStyleId>
              </a:tblPr>
              <a:tblGrid>
                <a:gridCol w="1935477">
                  <a:extLst>
                    <a:ext uri="{9D8B030D-6E8A-4147-A177-3AD203B41FA5}">
                      <a16:colId xmlns:a16="http://schemas.microsoft.com/office/drawing/2014/main" val="222448469"/>
                    </a:ext>
                  </a:extLst>
                </a:gridCol>
              </a:tblGrid>
              <a:tr h="192221">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de-DE" sz="1800" b="1" i="0" u="none" strike="noStrike" kern="0" cap="none" spc="0" normalizeH="0" baseline="0" noProof="0" dirty="0">
                          <a:ln>
                            <a:noFill/>
                          </a:ln>
                          <a:solidFill>
                            <a:schemeClr val="accent1"/>
                          </a:solidFill>
                          <a:effectLst/>
                          <a:uLnTx/>
                          <a:uFillTx/>
                          <a:latin typeface="+mj-lt"/>
                          <a:ea typeface="+mn-ea"/>
                          <a:cs typeface="+mn-cs"/>
                        </a:rPr>
                        <a:t>Trojan Worm Malicious Code</a:t>
                      </a:r>
                    </a:p>
                  </a:txBody>
                  <a:tcPr marL="0" marR="180000" marT="0" marB="36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020139"/>
                  </a:ext>
                </a:extLst>
              </a:tr>
              <a:tr h="894939">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endParaRPr kumimoji="0" lang="de-DE" sz="1400" b="0" i="0" u="none" strike="noStrike" kern="0" cap="none" spc="0" normalizeH="0" baseline="0" noProof="0" dirty="0">
                        <a:ln>
                          <a:noFill/>
                        </a:ln>
                        <a:solidFill>
                          <a:srgbClr val="000000"/>
                        </a:solidFill>
                        <a:effectLst/>
                        <a:uLnTx/>
                        <a:uFillTx/>
                        <a:latin typeface="+mj-lt"/>
                        <a:ea typeface="+mn-ea"/>
                        <a:cs typeface="+mn-cs"/>
                      </a:endParaRPr>
                    </a:p>
                  </a:txBody>
                  <a:tcPr marL="0" marR="18000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4734559"/>
                  </a:ext>
                </a:extLst>
              </a:tr>
            </a:tbl>
          </a:graphicData>
        </a:graphic>
      </p:graphicFrame>
      <p:graphicFrame>
        <p:nvGraphicFramePr>
          <p:cNvPr id="22" name="Inhaltsplatzhalter 5_"/>
          <p:cNvGraphicFramePr>
            <a:graphicFrameLocks/>
          </p:cNvGraphicFramePr>
          <p:nvPr>
            <p:extLst>
              <p:ext uri="{D42A27DB-BD31-4B8C-83A1-F6EECF244321}">
                <p14:modId xmlns:p14="http://schemas.microsoft.com/office/powerpoint/2010/main" val="124557617"/>
              </p:ext>
            </p:extLst>
          </p:nvPr>
        </p:nvGraphicFramePr>
        <p:xfrm>
          <a:off x="3364183" y="4330898"/>
          <a:ext cx="1935477" cy="1479579"/>
        </p:xfrm>
        <a:graphic>
          <a:graphicData uri="http://schemas.openxmlformats.org/drawingml/2006/table">
            <a:tbl>
              <a:tblPr firstRow="1" bandRow="1">
                <a:tableStyleId>{5C22544A-7EE6-4342-B048-85BDC9FD1C3A}</a:tableStyleId>
              </a:tblPr>
              <a:tblGrid>
                <a:gridCol w="1935477">
                  <a:extLst>
                    <a:ext uri="{9D8B030D-6E8A-4147-A177-3AD203B41FA5}">
                      <a16:colId xmlns:a16="http://schemas.microsoft.com/office/drawing/2014/main" val="222448469"/>
                    </a:ext>
                  </a:extLst>
                </a:gridCol>
              </a:tblGrid>
              <a:tr h="192221">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mj-lt"/>
                          <a:ea typeface="+mn-ea"/>
                          <a:cs typeface="+mn-cs"/>
                        </a:rPr>
                        <a:t>Phishing indentity theft</a:t>
                      </a:r>
                      <a:endParaRPr kumimoji="0" lang="de-DE" sz="2400" b="1" i="0" u="none" strike="noStrike" kern="0" cap="none" spc="0" normalizeH="0" baseline="0" noProof="0" dirty="0">
                        <a:ln>
                          <a:noFill/>
                        </a:ln>
                        <a:solidFill>
                          <a:srgbClr val="000000"/>
                        </a:solidFill>
                        <a:effectLst/>
                        <a:uLnTx/>
                        <a:uFillTx/>
                        <a:latin typeface="+mj-lt"/>
                        <a:ea typeface="+mn-ea"/>
                        <a:cs typeface="+mn-cs"/>
                      </a:endParaRPr>
                    </a:p>
                  </a:txBody>
                  <a:tcPr marL="0" marR="180000" marT="0" marB="36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020139"/>
                  </a:ext>
                </a:extLst>
              </a:tr>
              <a:tr h="894939">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endParaRPr kumimoji="0" lang="de-DE" sz="1400" b="0" i="0" u="none" strike="noStrike" kern="0" cap="none" spc="0" normalizeH="0" baseline="0" noProof="0" dirty="0">
                        <a:ln>
                          <a:noFill/>
                        </a:ln>
                        <a:solidFill>
                          <a:srgbClr val="000000"/>
                        </a:solidFill>
                        <a:effectLst/>
                        <a:uLnTx/>
                        <a:uFillTx/>
                        <a:latin typeface="+mj-lt"/>
                        <a:ea typeface="+mn-ea"/>
                        <a:cs typeface="+mn-cs"/>
                      </a:endParaRPr>
                    </a:p>
                  </a:txBody>
                  <a:tcPr marL="0" marR="18000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4734559"/>
                  </a:ext>
                </a:extLst>
              </a:tr>
            </a:tbl>
          </a:graphicData>
        </a:graphic>
      </p:graphicFrame>
      <p:graphicFrame>
        <p:nvGraphicFramePr>
          <p:cNvPr id="29" name="Inhaltsplatzhalter 5__"/>
          <p:cNvGraphicFramePr>
            <a:graphicFrameLocks/>
          </p:cNvGraphicFramePr>
          <p:nvPr>
            <p:extLst>
              <p:ext uri="{D42A27DB-BD31-4B8C-83A1-F6EECF244321}">
                <p14:modId xmlns:p14="http://schemas.microsoft.com/office/powerpoint/2010/main" val="3805532678"/>
              </p:ext>
            </p:extLst>
          </p:nvPr>
        </p:nvGraphicFramePr>
        <p:xfrm>
          <a:off x="6437931" y="3648465"/>
          <a:ext cx="1732422" cy="2343450"/>
        </p:xfrm>
        <a:graphic>
          <a:graphicData uri="http://schemas.openxmlformats.org/drawingml/2006/table">
            <a:tbl>
              <a:tblPr firstRow="1" bandRow="1">
                <a:tableStyleId>{5C22544A-7EE6-4342-B048-85BDC9FD1C3A}</a:tableStyleId>
              </a:tblPr>
              <a:tblGrid>
                <a:gridCol w="1732422">
                  <a:extLst>
                    <a:ext uri="{9D8B030D-6E8A-4147-A177-3AD203B41FA5}">
                      <a16:colId xmlns:a16="http://schemas.microsoft.com/office/drawing/2014/main" val="222448469"/>
                    </a:ext>
                  </a:extLst>
                </a:gridCol>
              </a:tblGrid>
              <a:tr h="1110856">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de-DE" sz="1800" b="1" i="0" u="none" strike="noStrike" kern="0" cap="none" spc="0" normalizeH="0" baseline="0" noProof="0" dirty="0">
                          <a:ln>
                            <a:noFill/>
                          </a:ln>
                          <a:solidFill>
                            <a:srgbClr val="000000"/>
                          </a:solidFill>
                          <a:effectLst/>
                          <a:uLnTx/>
                          <a:uFillTx/>
                          <a:latin typeface="+mj-lt"/>
                          <a:ea typeface="+mn-ea"/>
                          <a:cs typeface="+mn-cs"/>
                        </a:rPr>
                        <a:t>Social Engineering; DDOS; Ransoware; Massive increase in Botnets</a:t>
                      </a:r>
                    </a:p>
                  </a:txBody>
                  <a:tcPr marL="0" marR="180000" marT="0" marB="36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020139"/>
                  </a:ext>
                </a:extLst>
              </a:tr>
              <a:tr h="387210">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endParaRPr kumimoji="0" lang="de-DE" sz="1400" b="0" i="0" u="none" strike="noStrike" kern="0" cap="none" spc="0" normalizeH="0" baseline="0" noProof="0" dirty="0">
                        <a:ln>
                          <a:noFill/>
                        </a:ln>
                        <a:solidFill>
                          <a:srgbClr val="000000"/>
                        </a:solidFill>
                        <a:effectLst/>
                        <a:uLnTx/>
                        <a:uFillTx/>
                        <a:latin typeface="+mj-lt"/>
                        <a:ea typeface="+mn-ea"/>
                        <a:cs typeface="+mn-cs"/>
                      </a:endParaRPr>
                    </a:p>
                  </a:txBody>
                  <a:tcPr marL="0" marR="18000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4734559"/>
                  </a:ext>
                </a:extLst>
              </a:tr>
            </a:tbl>
          </a:graphicData>
        </a:graphic>
      </p:graphicFrame>
      <p:graphicFrame>
        <p:nvGraphicFramePr>
          <p:cNvPr id="31" name="Inhaltsplatzhalter 5___"/>
          <p:cNvGraphicFramePr>
            <a:graphicFrameLocks/>
          </p:cNvGraphicFramePr>
          <p:nvPr>
            <p:extLst>
              <p:ext uri="{D42A27DB-BD31-4B8C-83A1-F6EECF244321}">
                <p14:modId xmlns:p14="http://schemas.microsoft.com/office/powerpoint/2010/main" val="3760650596"/>
              </p:ext>
            </p:extLst>
          </p:nvPr>
        </p:nvGraphicFramePr>
        <p:xfrm>
          <a:off x="4859431" y="1489169"/>
          <a:ext cx="1935477" cy="1988609"/>
        </p:xfrm>
        <a:graphic>
          <a:graphicData uri="http://schemas.openxmlformats.org/drawingml/2006/table">
            <a:tbl>
              <a:tblPr firstRow="1" bandRow="1">
                <a:tableStyleId>{5C22544A-7EE6-4342-B048-85BDC9FD1C3A}</a:tableStyleId>
              </a:tblPr>
              <a:tblGrid>
                <a:gridCol w="1935477">
                  <a:extLst>
                    <a:ext uri="{9D8B030D-6E8A-4147-A177-3AD203B41FA5}">
                      <a16:colId xmlns:a16="http://schemas.microsoft.com/office/drawing/2014/main" val="222448469"/>
                    </a:ext>
                  </a:extLst>
                </a:gridCol>
              </a:tblGrid>
              <a:tr h="913836">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de-DE" sz="1800" b="1" i="0" u="none" strike="noStrike" kern="0" cap="none" spc="0" normalizeH="0" baseline="0" noProof="0" dirty="0">
                          <a:ln>
                            <a:noFill/>
                          </a:ln>
                          <a:solidFill>
                            <a:schemeClr val="tx1"/>
                          </a:solidFill>
                          <a:effectLst/>
                          <a:uLnTx/>
                          <a:uFillTx/>
                          <a:latin typeface="+mj-lt"/>
                          <a:ea typeface="+mn-ea"/>
                          <a:cs typeface="+mn-cs"/>
                        </a:rPr>
                        <a:t>DNS Attack; Botnets; SQL Injection; Industrial espionage</a:t>
                      </a:r>
                    </a:p>
                  </a:txBody>
                  <a:tcPr marL="0" marR="180000" marT="0" marB="36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020139"/>
                  </a:ext>
                </a:extLst>
              </a:tr>
              <a:tr h="581009">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endParaRPr kumimoji="0" lang="de-DE" sz="1400" b="0" i="0" u="none" strike="noStrike" kern="0" cap="none" spc="0" normalizeH="0" baseline="0" noProof="0" dirty="0">
                        <a:ln>
                          <a:noFill/>
                        </a:ln>
                        <a:solidFill>
                          <a:schemeClr val="tx1"/>
                        </a:solidFill>
                        <a:effectLst/>
                        <a:uLnTx/>
                        <a:uFillTx/>
                        <a:latin typeface="+mj-lt"/>
                        <a:ea typeface="+mn-ea"/>
                        <a:cs typeface="+mn-cs"/>
                      </a:endParaRPr>
                    </a:p>
                  </a:txBody>
                  <a:tcPr marL="0" marR="18000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4734559"/>
                  </a:ext>
                </a:extLst>
              </a:tr>
            </a:tbl>
          </a:graphicData>
        </a:graphic>
      </p:graphicFrame>
      <p:graphicFrame>
        <p:nvGraphicFramePr>
          <p:cNvPr id="33" name="Inhaltsplatzhalter 5____"/>
          <p:cNvGraphicFramePr>
            <a:graphicFrameLocks/>
          </p:cNvGraphicFramePr>
          <p:nvPr>
            <p:extLst>
              <p:ext uri="{D42A27DB-BD31-4B8C-83A1-F6EECF244321}">
                <p14:modId xmlns:p14="http://schemas.microsoft.com/office/powerpoint/2010/main" val="3421545535"/>
              </p:ext>
            </p:extLst>
          </p:nvPr>
        </p:nvGraphicFramePr>
        <p:xfrm>
          <a:off x="7876004" y="1581602"/>
          <a:ext cx="1935477" cy="1785829"/>
        </p:xfrm>
        <a:graphic>
          <a:graphicData uri="http://schemas.openxmlformats.org/drawingml/2006/table">
            <a:tbl>
              <a:tblPr firstRow="1" bandRow="1">
                <a:tableStyleId>{5C22544A-7EE6-4342-B048-85BDC9FD1C3A}</a:tableStyleId>
              </a:tblPr>
              <a:tblGrid>
                <a:gridCol w="1935477">
                  <a:extLst>
                    <a:ext uri="{9D8B030D-6E8A-4147-A177-3AD203B41FA5}">
                      <a16:colId xmlns:a16="http://schemas.microsoft.com/office/drawing/2014/main" val="222448469"/>
                    </a:ext>
                  </a:extLst>
                </a:gridCol>
              </a:tblGrid>
              <a:tr h="1350841">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de-DE" sz="1400" b="1" i="0" u="none" strike="noStrike" kern="0" cap="none" spc="0" normalizeH="0" baseline="0" noProof="0" dirty="0">
                          <a:ln>
                            <a:noFill/>
                          </a:ln>
                          <a:solidFill>
                            <a:schemeClr val="tx1"/>
                          </a:solidFill>
                          <a:effectLst/>
                          <a:uLnTx/>
                          <a:uFillTx/>
                          <a:latin typeface="+mj-lt"/>
                          <a:ea typeface="+mn-ea"/>
                          <a:cs typeface="+mn-cs"/>
                        </a:rPr>
                        <a:t>Internet Banking Malware; Keyloger; Bitcoins theft; Phone hijacking; Cyber Wars</a:t>
                      </a:r>
                    </a:p>
                  </a:txBody>
                  <a:tcPr marL="0" marR="180000" marT="0" marB="36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2020139"/>
                  </a:ext>
                </a:extLst>
              </a:tr>
              <a:tr h="434988">
                <a:tc>
                  <a:txBody>
                    <a:bodyPr/>
                    <a:lstStyle/>
                    <a:p>
                      <a:pPr marL="0" marR="0" lvl="0" indent="0" algn="l" defTabSz="914400" rtl="0" eaLnBrk="1" fontAlgn="auto" latinLnBrk="0" hangingPunct="1">
                        <a:lnSpc>
                          <a:spcPct val="100000"/>
                        </a:lnSpc>
                        <a:spcBef>
                          <a:spcPts val="500"/>
                        </a:spcBef>
                        <a:spcAft>
                          <a:spcPts val="0"/>
                        </a:spcAft>
                        <a:buClrTx/>
                        <a:buSzTx/>
                        <a:buFontTx/>
                        <a:buNone/>
                        <a:tabLst/>
                        <a:defRPr/>
                      </a:pPr>
                      <a:endParaRPr kumimoji="0" lang="de-DE" sz="1400" b="0" i="0" u="none" strike="noStrike" kern="0" cap="none" spc="0" normalizeH="0" baseline="0" noProof="0" dirty="0">
                        <a:ln>
                          <a:noFill/>
                        </a:ln>
                        <a:solidFill>
                          <a:schemeClr val="tx1"/>
                        </a:solidFill>
                        <a:effectLst/>
                        <a:uLnTx/>
                        <a:uFillTx/>
                        <a:latin typeface="+mj-lt"/>
                        <a:ea typeface="+mn-ea"/>
                        <a:cs typeface="+mn-cs"/>
                      </a:endParaRPr>
                    </a:p>
                  </a:txBody>
                  <a:tcPr marL="0" marR="180000" marT="0" marB="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4734559"/>
                  </a:ext>
                </a:extLst>
              </a:tr>
            </a:tbl>
          </a:graphicData>
        </a:graphic>
      </p:graphicFrame>
      <p:cxnSp>
        <p:nvCxnSpPr>
          <p:cNvPr id="19" name="Gerader Verbinder 25__"/>
          <p:cNvCxnSpPr/>
          <p:nvPr/>
        </p:nvCxnSpPr>
        <p:spPr>
          <a:xfrm>
            <a:off x="1746769" y="1489168"/>
            <a:ext cx="0" cy="1878263"/>
          </a:xfrm>
          <a:prstGeom prst="line">
            <a:avLst/>
          </a:prstGeom>
          <a:ln w="12700">
            <a:solidFill>
              <a:schemeClr val="accent1"/>
            </a:solidFill>
          </a:ln>
        </p:spPr>
        <p:style>
          <a:lnRef idx="1">
            <a:srgbClr val="007BC0"/>
          </a:lnRef>
          <a:fillRef idx="0">
            <a:srgbClr val="007BC0"/>
          </a:fillRef>
          <a:effectRef idx="0">
            <a:srgbClr val="007BC0"/>
          </a:effectRef>
          <a:fontRef idx="minor">
            <a:schemeClr val="tx1"/>
          </a:fontRef>
        </p:style>
      </p:cxnSp>
      <p:sp>
        <p:nvSpPr>
          <p:cNvPr id="14" name="Ellipse 19"/>
          <p:cNvSpPr/>
          <p:nvPr/>
        </p:nvSpPr>
        <p:spPr>
          <a:xfrm>
            <a:off x="1651861" y="3277625"/>
            <a:ext cx="189817" cy="184866"/>
          </a:xfrm>
          <a:prstGeom prst="ellipse">
            <a:avLst/>
          </a:prstGeom>
          <a:solidFill>
            <a:schemeClr val="accent1"/>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grpSp>
        <p:nvGrpSpPr>
          <p:cNvPr id="7" name="Gruppieren 6"/>
          <p:cNvGrpSpPr/>
          <p:nvPr/>
        </p:nvGrpSpPr>
        <p:grpSpPr>
          <a:xfrm>
            <a:off x="3147894" y="3277625"/>
            <a:ext cx="189817" cy="1969007"/>
            <a:chOff x="3147894" y="3277625"/>
            <a:chExt cx="189817" cy="1969007"/>
          </a:xfrm>
        </p:grpSpPr>
        <p:cxnSp>
          <p:nvCxnSpPr>
            <p:cNvPr id="28" name="Gerader Verbinder 25"/>
            <p:cNvCxnSpPr/>
            <p:nvPr/>
          </p:nvCxnSpPr>
          <p:spPr>
            <a:xfrm>
              <a:off x="3242802" y="3367432"/>
              <a:ext cx="0" cy="1879200"/>
            </a:xfrm>
            <a:prstGeom prst="line">
              <a:avLst/>
            </a:prstGeom>
            <a:ln w="12700">
              <a:solidFill>
                <a:schemeClr val="tx2"/>
              </a:solidFill>
            </a:ln>
          </p:spPr>
          <p:style>
            <a:lnRef idx="1">
              <a:srgbClr val="007BC0"/>
            </a:lnRef>
            <a:fillRef idx="0">
              <a:srgbClr val="007BC0"/>
            </a:fillRef>
            <a:effectRef idx="0">
              <a:srgbClr val="007BC0"/>
            </a:effectRef>
            <a:fontRef idx="minor">
              <a:schemeClr val="tx1"/>
            </a:fontRef>
          </p:style>
        </p:cxnSp>
        <p:sp>
          <p:nvSpPr>
            <p:cNvPr id="15" name="Ellipse 19_"/>
            <p:cNvSpPr/>
            <p:nvPr/>
          </p:nvSpPr>
          <p:spPr>
            <a:xfrm>
              <a:off x="3147894" y="3277625"/>
              <a:ext cx="189817" cy="184866"/>
            </a:xfrm>
            <a:prstGeom prst="ellipse">
              <a:avLst/>
            </a:prstGeom>
            <a:solidFill>
              <a:schemeClr val="tx2"/>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grpSp>
      <p:grpSp>
        <p:nvGrpSpPr>
          <p:cNvPr id="9" name="Gruppieren 8"/>
          <p:cNvGrpSpPr/>
          <p:nvPr/>
        </p:nvGrpSpPr>
        <p:grpSpPr>
          <a:xfrm>
            <a:off x="4639170" y="1489168"/>
            <a:ext cx="189817" cy="1973323"/>
            <a:chOff x="4639170" y="1489168"/>
            <a:chExt cx="189817" cy="1973323"/>
          </a:xfrm>
        </p:grpSpPr>
        <p:cxnSp>
          <p:nvCxnSpPr>
            <p:cNvPr id="32" name="Gerader Verbinder 25___"/>
            <p:cNvCxnSpPr/>
            <p:nvPr/>
          </p:nvCxnSpPr>
          <p:spPr>
            <a:xfrm>
              <a:off x="4734078" y="1489168"/>
              <a:ext cx="0" cy="1878263"/>
            </a:xfrm>
            <a:prstGeom prst="line">
              <a:avLst/>
            </a:prstGeom>
            <a:ln w="12700">
              <a:solidFill>
                <a:schemeClr val="tx2"/>
              </a:solidFill>
            </a:ln>
          </p:spPr>
          <p:style>
            <a:lnRef idx="1">
              <a:srgbClr val="007BC0"/>
            </a:lnRef>
            <a:fillRef idx="0">
              <a:srgbClr val="007BC0"/>
            </a:fillRef>
            <a:effectRef idx="0">
              <a:srgbClr val="007BC0"/>
            </a:effectRef>
            <a:fontRef idx="minor">
              <a:schemeClr val="tx1"/>
            </a:fontRef>
          </p:style>
        </p:cxnSp>
        <p:sp>
          <p:nvSpPr>
            <p:cNvPr id="23" name="Ellipse 19__"/>
            <p:cNvSpPr/>
            <p:nvPr/>
          </p:nvSpPr>
          <p:spPr>
            <a:xfrm>
              <a:off x="4639170" y="3277625"/>
              <a:ext cx="189817" cy="184866"/>
            </a:xfrm>
            <a:prstGeom prst="ellipse">
              <a:avLst/>
            </a:prstGeom>
            <a:solidFill>
              <a:schemeClr val="tx2"/>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grpSp>
      <p:grpSp>
        <p:nvGrpSpPr>
          <p:cNvPr id="10" name="Gruppieren 9"/>
          <p:cNvGrpSpPr/>
          <p:nvPr/>
        </p:nvGrpSpPr>
        <p:grpSpPr>
          <a:xfrm>
            <a:off x="6135203" y="3277625"/>
            <a:ext cx="189817" cy="1969007"/>
            <a:chOff x="6135203" y="3277625"/>
            <a:chExt cx="189817" cy="1969007"/>
          </a:xfrm>
        </p:grpSpPr>
        <p:cxnSp>
          <p:nvCxnSpPr>
            <p:cNvPr id="30" name="Gerader Verbinder 25_"/>
            <p:cNvCxnSpPr/>
            <p:nvPr/>
          </p:nvCxnSpPr>
          <p:spPr>
            <a:xfrm>
              <a:off x="6230111" y="3367432"/>
              <a:ext cx="0" cy="1879200"/>
            </a:xfrm>
            <a:prstGeom prst="line">
              <a:avLst/>
            </a:prstGeom>
            <a:ln w="12700">
              <a:solidFill>
                <a:schemeClr val="tx2"/>
              </a:solidFill>
            </a:ln>
          </p:spPr>
          <p:style>
            <a:lnRef idx="1">
              <a:srgbClr val="007BC0"/>
            </a:lnRef>
            <a:fillRef idx="0">
              <a:srgbClr val="007BC0"/>
            </a:fillRef>
            <a:effectRef idx="0">
              <a:srgbClr val="007BC0"/>
            </a:effectRef>
            <a:fontRef idx="minor">
              <a:schemeClr val="tx1"/>
            </a:fontRef>
          </p:style>
        </p:cxnSp>
        <p:sp>
          <p:nvSpPr>
            <p:cNvPr id="24" name="Ellipse 19___"/>
            <p:cNvSpPr/>
            <p:nvPr/>
          </p:nvSpPr>
          <p:spPr>
            <a:xfrm>
              <a:off x="6135203" y="3277625"/>
              <a:ext cx="189817" cy="184866"/>
            </a:xfrm>
            <a:prstGeom prst="ellipse">
              <a:avLst/>
            </a:prstGeom>
            <a:solidFill>
              <a:schemeClr val="tx2"/>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grpSp>
      <p:grpSp>
        <p:nvGrpSpPr>
          <p:cNvPr id="11" name="Gruppieren 10"/>
          <p:cNvGrpSpPr/>
          <p:nvPr/>
        </p:nvGrpSpPr>
        <p:grpSpPr>
          <a:xfrm>
            <a:off x="7656699" y="1489168"/>
            <a:ext cx="189817" cy="1973323"/>
            <a:chOff x="7618358" y="1489168"/>
            <a:chExt cx="189817" cy="1973323"/>
          </a:xfrm>
        </p:grpSpPr>
        <p:cxnSp>
          <p:nvCxnSpPr>
            <p:cNvPr id="34" name="Gerader Verbinder 25____"/>
            <p:cNvCxnSpPr/>
            <p:nvPr/>
          </p:nvCxnSpPr>
          <p:spPr>
            <a:xfrm>
              <a:off x="7713266" y="1489168"/>
              <a:ext cx="0" cy="1878263"/>
            </a:xfrm>
            <a:prstGeom prst="line">
              <a:avLst/>
            </a:prstGeom>
            <a:ln w="12700">
              <a:solidFill>
                <a:schemeClr val="tx2"/>
              </a:solidFill>
            </a:ln>
          </p:spPr>
          <p:style>
            <a:lnRef idx="1">
              <a:srgbClr val="007BC0"/>
            </a:lnRef>
            <a:fillRef idx="0">
              <a:srgbClr val="007BC0"/>
            </a:fillRef>
            <a:effectRef idx="0">
              <a:srgbClr val="007BC0"/>
            </a:effectRef>
            <a:fontRef idx="minor">
              <a:schemeClr val="tx1"/>
            </a:fontRef>
          </p:style>
        </p:cxnSp>
        <p:sp>
          <p:nvSpPr>
            <p:cNvPr id="25" name="Ellipse 19____"/>
            <p:cNvSpPr/>
            <p:nvPr/>
          </p:nvSpPr>
          <p:spPr>
            <a:xfrm>
              <a:off x="7618358" y="3277625"/>
              <a:ext cx="189817" cy="184866"/>
            </a:xfrm>
            <a:prstGeom prst="ellipse">
              <a:avLst/>
            </a:prstGeom>
            <a:solidFill>
              <a:schemeClr val="tx2"/>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grpSp>
      <p:sp>
        <p:nvSpPr>
          <p:cNvPr id="26" name="Ellipse 19_____"/>
          <p:cNvSpPr/>
          <p:nvPr/>
        </p:nvSpPr>
        <p:spPr>
          <a:xfrm>
            <a:off x="9143718" y="3274998"/>
            <a:ext cx="189817" cy="184866"/>
          </a:xfrm>
          <a:prstGeom prst="ellipse">
            <a:avLst/>
          </a:prstGeom>
          <a:solidFill>
            <a:schemeClr val="accent2"/>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mn-lt"/>
              <a:ea typeface="+mn-ea"/>
              <a:cs typeface="+mn-cs"/>
            </a:endParaRPr>
          </a:p>
        </p:txBody>
      </p:sp>
      <p:sp>
        <p:nvSpPr>
          <p:cNvPr id="4" name="Foliennummernplatzhalter 3">
            <a:extLst>
              <a:ext uri="{FF2B5EF4-FFF2-40B4-BE49-F238E27FC236}">
                <a16:creationId xmlns:a16="http://schemas.microsoft.com/office/drawing/2014/main" id="{6C0E2B9B-6D63-6043-60AE-93F028508F55}"/>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cxnSp>
        <p:nvCxnSpPr>
          <p:cNvPr id="17" name="Conector de Seta Reta 16">
            <a:extLst>
              <a:ext uri="{FF2B5EF4-FFF2-40B4-BE49-F238E27FC236}">
                <a16:creationId xmlns:a16="http://schemas.microsoft.com/office/drawing/2014/main" id="{A95296A9-6C4E-EAFB-705A-5DFA1C9ED59C}"/>
              </a:ext>
            </a:extLst>
          </p:cNvPr>
          <p:cNvCxnSpPr>
            <a:cxnSpLocks/>
          </p:cNvCxnSpPr>
          <p:nvPr/>
        </p:nvCxnSpPr>
        <p:spPr>
          <a:xfrm>
            <a:off x="9333535" y="3433791"/>
            <a:ext cx="1430462" cy="4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4FEE605A-455E-9CDE-965A-766C0F79E8DA}"/>
              </a:ext>
            </a:extLst>
          </p:cNvPr>
          <p:cNvSpPr txBox="1"/>
          <p:nvPr/>
        </p:nvSpPr>
        <p:spPr>
          <a:xfrm>
            <a:off x="9382386" y="3151666"/>
            <a:ext cx="1459950" cy="28212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2022, 2023 ...</a:t>
            </a:r>
          </a:p>
        </p:txBody>
      </p:sp>
    </p:spTree>
    <p:custDataLst>
      <p:tags r:id="rId2"/>
    </p:custDataLst>
    <p:extLst>
      <p:ext uri="{BB962C8B-B14F-4D97-AF65-F5344CB8AC3E}">
        <p14:creationId xmlns:p14="http://schemas.microsoft.com/office/powerpoint/2010/main" val="297747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F77231A-7797-B949-534B-E8C22BAEF764}"/>
              </a:ext>
            </a:extLst>
          </p:cNvPr>
          <p:cNvSpPr>
            <a:spLocks noGrp="1"/>
          </p:cNvSpPr>
          <p:nvPr>
            <p:ph type="body" sz="quarter" idx="15"/>
          </p:nvPr>
        </p:nvSpPr>
        <p:spPr/>
        <p:txBody>
          <a:bodyPr/>
          <a:lstStyle/>
          <a:p>
            <a:r>
              <a:rPr lang="pt-BR" dirty="0" err="1"/>
              <a:t>Let`s</a:t>
            </a:r>
            <a:r>
              <a:rPr lang="pt-BR" dirty="0"/>
              <a:t> </a:t>
            </a:r>
            <a:r>
              <a:rPr lang="pt-BR" dirty="0" err="1"/>
              <a:t>pratice</a:t>
            </a:r>
            <a:r>
              <a:rPr lang="pt-BR" dirty="0"/>
              <a:t>?</a:t>
            </a:r>
          </a:p>
        </p:txBody>
      </p:sp>
      <p:sp>
        <p:nvSpPr>
          <p:cNvPr id="4" name="Espaço Reservado para Número de Slide 3">
            <a:extLst>
              <a:ext uri="{FF2B5EF4-FFF2-40B4-BE49-F238E27FC236}">
                <a16:creationId xmlns:a16="http://schemas.microsoft.com/office/drawing/2014/main" id="{D2296D72-8BAA-3EDD-42B2-974AD97A368D}"/>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5" name="CaixaDeTexto 4">
            <a:extLst>
              <a:ext uri="{FF2B5EF4-FFF2-40B4-BE49-F238E27FC236}">
                <a16:creationId xmlns:a16="http://schemas.microsoft.com/office/drawing/2014/main" id="{9E38D227-0E7B-3FAA-4B04-2DB7B42AE623}"/>
              </a:ext>
            </a:extLst>
          </p:cNvPr>
          <p:cNvSpPr txBox="1"/>
          <p:nvPr/>
        </p:nvSpPr>
        <p:spPr>
          <a:xfrm>
            <a:off x="410547" y="914400"/>
            <a:ext cx="10095722" cy="3881535"/>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kumimoji="0" lang="pt-BR" sz="1800" b="0" i="0" u="none" strike="noStrike" kern="0" cap="none" spc="0" normalizeH="0" baseline="0" noProof="0" dirty="0" err="1">
                <a:ln>
                  <a:noFill/>
                </a:ln>
                <a:solidFill>
                  <a:srgbClr val="000000"/>
                </a:solidFill>
                <a:effectLst/>
                <a:uLnTx/>
                <a:uFillTx/>
              </a:rPr>
              <a:t>Choose</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one</a:t>
            </a:r>
            <a:r>
              <a:rPr kumimoji="0" lang="pt-BR" sz="1800" b="0" i="0" u="none" strike="noStrike" kern="0" cap="none" spc="0" normalizeH="0" baseline="0" noProof="0" dirty="0">
                <a:ln>
                  <a:noFill/>
                </a:ln>
                <a:solidFill>
                  <a:srgbClr val="000000"/>
                </a:solidFill>
                <a:effectLst/>
                <a:uLnTx/>
                <a:uFillTx/>
              </a:rPr>
              <a:t> of this cyber attacks and Search more information </a:t>
            </a:r>
            <a:r>
              <a:rPr kumimoji="0" lang="pt-BR" sz="1800" b="0" i="0" u="none" strike="noStrike" kern="0" cap="none" spc="0" normalizeH="0" baseline="0" noProof="0" dirty="0" err="1">
                <a:ln>
                  <a:noFill/>
                </a:ln>
                <a:solidFill>
                  <a:srgbClr val="000000"/>
                </a:solidFill>
                <a:effectLst/>
                <a:uLnTx/>
                <a:uFillTx/>
              </a:rPr>
              <a:t>about</a:t>
            </a:r>
            <a:r>
              <a:rPr kumimoji="0" lang="pt-BR" sz="1800" b="0" i="0" u="none" strike="noStrike" kern="0" cap="none" spc="0" normalizeH="0" baseline="0" noProof="0" dirty="0">
                <a:ln>
                  <a:noFill/>
                </a:ln>
                <a:solidFill>
                  <a:srgbClr val="000000"/>
                </a:solidFill>
                <a:effectLst/>
                <a:uLnTx/>
                <a:uFillTx/>
              </a:rPr>
              <a:t> it, </a:t>
            </a:r>
            <a:r>
              <a:rPr kumimoji="0" lang="pt-BR" sz="1800" b="0" i="0" u="none" strike="noStrike" kern="0" cap="none" spc="0" normalizeH="0" baseline="0" noProof="0" dirty="0" err="1">
                <a:ln>
                  <a:noFill/>
                </a:ln>
                <a:solidFill>
                  <a:srgbClr val="000000"/>
                </a:solidFill>
                <a:effectLst/>
                <a:uLnTx/>
                <a:uFillTx/>
              </a:rPr>
              <a:t>after</a:t>
            </a:r>
            <a:r>
              <a:rPr kumimoji="0" lang="pt-BR" sz="1800" b="0" i="0" u="none" strike="noStrike" kern="0" cap="none" spc="0" normalizeH="0" baseline="0" noProof="0" dirty="0">
                <a:ln>
                  <a:noFill/>
                </a:ln>
                <a:solidFill>
                  <a:srgbClr val="000000"/>
                </a:solidFill>
                <a:effectLst/>
                <a:uLnTx/>
                <a:uFillTx/>
              </a:rPr>
              <a:t> make a </a:t>
            </a:r>
            <a:r>
              <a:rPr kumimoji="0" lang="pt-BR" sz="1800" b="0" i="0" u="none" strike="noStrike" kern="0" cap="none" spc="0" normalizeH="0" baseline="0" noProof="0" dirty="0" err="1">
                <a:ln>
                  <a:noFill/>
                </a:ln>
                <a:solidFill>
                  <a:srgbClr val="000000"/>
                </a:solidFill>
                <a:effectLst/>
                <a:uLnTx/>
                <a:uFillTx/>
              </a:rPr>
              <a:t>presentation</a:t>
            </a:r>
            <a:r>
              <a:rPr kumimoji="0" lang="pt-BR" sz="1800" b="0" i="0" u="none" strike="noStrike" kern="0" cap="none" spc="0" normalizeH="0" baseline="0" noProof="0" dirty="0">
                <a:ln>
                  <a:noFill/>
                </a:ln>
                <a:solidFill>
                  <a:srgbClr val="000000"/>
                </a:solidFill>
                <a:effectLst/>
                <a:uLnTx/>
                <a:uFillTx/>
              </a:rPr>
              <a:t> and </a:t>
            </a:r>
            <a:r>
              <a:rPr kumimoji="0" lang="pt-BR" sz="1800" b="0" i="0" u="none" strike="noStrike" kern="0" cap="none" spc="0" normalizeH="0" baseline="0" noProof="0" dirty="0" err="1">
                <a:ln>
                  <a:noFill/>
                </a:ln>
                <a:solidFill>
                  <a:srgbClr val="000000"/>
                </a:solidFill>
                <a:effectLst/>
                <a:uLnTx/>
                <a:uFillTx/>
              </a:rPr>
              <a:t>share</a:t>
            </a:r>
            <a:r>
              <a:rPr kumimoji="0" lang="pt-BR" sz="1800" b="0" i="0" u="none" strike="noStrike" kern="0" cap="none" spc="0" normalizeH="0" baseline="0" noProof="0" dirty="0">
                <a:ln>
                  <a:noFill/>
                </a:ln>
                <a:solidFill>
                  <a:srgbClr val="000000"/>
                </a:solidFill>
                <a:effectLst/>
                <a:uLnTx/>
                <a:uFillTx/>
              </a:rPr>
              <a:t> </a:t>
            </a:r>
            <a:r>
              <a:rPr kumimoji="0" lang="pt-BR" sz="1800" b="0" i="0" u="none" strike="noStrike" kern="0" cap="none" spc="0" normalizeH="0" baseline="0" noProof="0" dirty="0" err="1">
                <a:ln>
                  <a:noFill/>
                </a:ln>
                <a:solidFill>
                  <a:srgbClr val="000000"/>
                </a:solidFill>
                <a:effectLst/>
                <a:uLnTx/>
                <a:uFillTx/>
              </a:rPr>
              <a:t>with</a:t>
            </a:r>
            <a:r>
              <a:rPr kumimoji="0" lang="pt-BR" sz="1800" b="0" i="0" u="none" strike="noStrike" kern="0" cap="none" spc="0" normalizeH="0" baseline="0" noProof="0" dirty="0">
                <a:ln>
                  <a:noFill/>
                </a:ln>
                <a:solidFill>
                  <a:srgbClr val="000000"/>
                </a:solidFill>
                <a:effectLst/>
                <a:uLnTx/>
                <a:uFillTx/>
              </a:rPr>
              <a:t> the </a:t>
            </a:r>
            <a:r>
              <a:rPr kumimoji="0" lang="pt-BR" sz="1800" b="0" i="0" u="none" strike="noStrike" kern="0" cap="none" spc="0" normalizeH="0" baseline="0" noProof="0" dirty="0" err="1">
                <a:ln>
                  <a:noFill/>
                </a:ln>
                <a:solidFill>
                  <a:srgbClr val="000000"/>
                </a:solidFill>
                <a:effectLst/>
                <a:uLnTx/>
                <a:uFillTx/>
              </a:rPr>
              <a:t>class</a:t>
            </a:r>
            <a:endParaRPr lang="pt-BR" kern="0" dirty="0">
              <a:solidFill>
                <a:srgbClr val="000000"/>
              </a:solidFill>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endParaRPr kumimoji="0" lang="pt-BR" sz="1800" b="0" i="0" u="none" strike="noStrike" kern="0" cap="none" spc="0" normalizeH="0" baseline="0" noProof="0" dirty="0">
              <a:ln>
                <a:noFill/>
              </a:ln>
              <a:solidFill>
                <a:srgbClr val="000000"/>
              </a:solidFill>
              <a:effectLst/>
              <a:uLnTx/>
              <a:uFillTx/>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rgbClr val="000000"/>
                </a:solidFill>
              </a:rPr>
              <a:t>Stunet</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endParaRPr kumimoji="0" lang="pt-BR" sz="1800" b="0" i="0" u="none" strike="noStrike" kern="0" cap="none" spc="0" normalizeH="0" baseline="0" noProof="0" dirty="0">
              <a:ln>
                <a:noFill/>
              </a:ln>
              <a:solidFill>
                <a:srgbClr val="000000"/>
              </a:solidFill>
              <a:effectLst/>
              <a:uLnTx/>
              <a:uFillTx/>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rgbClr val="000000"/>
                </a:solidFill>
              </a:rPr>
              <a:t>Wanna Cry</a:t>
            </a: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endParaRPr kumimoji="0" lang="pt-BR" sz="1800" b="0" i="0" u="none" strike="noStrike" kern="0" cap="none" spc="0" normalizeH="0" baseline="0" noProof="0" dirty="0">
              <a:ln>
                <a:noFill/>
              </a:ln>
              <a:solidFill>
                <a:srgbClr val="000000"/>
              </a:solidFill>
              <a:effectLst/>
              <a:uLnTx/>
              <a:uFillTx/>
            </a:endParaRPr>
          </a:p>
          <a:p>
            <a:pPr marL="285750" marR="0" indent="-285750" algn="l" defTabSz="914400" eaLnBrk="1" fontAlgn="auto" latinLnBrk="0" hangingPunct="1">
              <a:spcBef>
                <a:spcPts val="500"/>
              </a:spcBef>
              <a:spcAft>
                <a:spcPts val="0"/>
              </a:spcAft>
              <a:buClrTx/>
              <a:buSzTx/>
              <a:buFont typeface="Arial" panose="020B0604020202020204" pitchFamily="34" charset="0"/>
              <a:buChar char="•"/>
              <a:tabLst/>
            </a:pPr>
            <a:r>
              <a:rPr lang="pt-BR" kern="0" dirty="0">
                <a:solidFill>
                  <a:srgbClr val="000000"/>
                </a:solidFill>
              </a:rPr>
              <a:t>Conficker </a:t>
            </a:r>
            <a:endParaRPr kumimoji="0" lang="pt-BR" sz="1800" b="0" i="0" u="none" strike="noStrike" kern="0" cap="none" spc="0" normalizeH="0" baseline="0" noProof="0" dirty="0">
              <a:ln>
                <a:noFill/>
              </a:ln>
              <a:solidFill>
                <a:srgbClr val="000000"/>
              </a:solidFill>
              <a:effectLst/>
              <a:uLnTx/>
              <a:uFillTx/>
            </a:endParaRPr>
          </a:p>
        </p:txBody>
      </p:sp>
      <p:pic>
        <p:nvPicPr>
          <p:cNvPr id="4098" name="Picture 2" descr="Pessoa Pensando Imagens – Download Grátis no Freepik">
            <a:extLst>
              <a:ext uri="{FF2B5EF4-FFF2-40B4-BE49-F238E27FC236}">
                <a16:creationId xmlns:a16="http://schemas.microsoft.com/office/drawing/2014/main" id="{F274B37E-9243-AC25-BBEC-981A01453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278" y="1565012"/>
            <a:ext cx="5823800" cy="388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41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ags/tag2.xml><?xml version="1.0" encoding="utf-8"?>
<p:tagLst xmlns:a="http://schemas.openxmlformats.org/drawingml/2006/main" xmlns:r="http://schemas.openxmlformats.org/officeDocument/2006/relationships" xmlns:p="http://schemas.openxmlformats.org/presentationml/2006/main">
  <p:tag name="SAXCONVERTED" val="2"/>
</p:tagLst>
</file>

<file path=ppt/tags/tag3.xml><?xml version="1.0" encoding="utf-8"?>
<p:tagLst xmlns:a="http://schemas.openxmlformats.org/drawingml/2006/main" xmlns:r="http://schemas.openxmlformats.org/officeDocument/2006/relationships" xmlns:p="http://schemas.openxmlformats.org/presentationml/2006/main">
  <p:tag name="SAXCONVERTED"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ppt/theme/themeOverride2.xml><?xml version="1.0" encoding="utf-8"?>
<a:themeOverride xmlns:a="http://schemas.openxmlformats.org/drawingml/2006/main">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AttachmentRemark</Sektion>
      <Reihenfolge>0</Reihenfolge>
    </Variable>
    <Variable>
      <Name>departmentshort</Name>
      <OrgInhalt>CaP/ETS</OrgInhalt>
      <Wert>CaP/ETS</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Todos os direitos reservados, também no que diz respeito a qualquer disposição, utilização, reprodução, processamento, transmissão, bem como no caso de pedidos de patentes.</OrgInhalt>
      <Wert>Todos os direitos reservados, também no que diz respeito a qualquer disposição, utilização, reprodução, processamento, transmissão, bem como no caso de pedidos de patentes.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2023-07-05</OrgInhalt>
      <Wert>2023-07-05</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3525</TotalTime>
  <Words>3362</Words>
  <Application>Microsoft Office PowerPoint</Application>
  <PresentationFormat>Personalizar</PresentationFormat>
  <Paragraphs>559</Paragraphs>
  <Slides>27</Slides>
  <Notes>14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27</vt:i4>
      </vt:variant>
    </vt:vector>
  </HeadingPairs>
  <TitlesOfParts>
    <vt:vector size="36" baseType="lpstr">
      <vt:lpstr>Arial</vt:lpstr>
      <vt:lpstr>Arial</vt:lpstr>
      <vt:lpstr>Bosch Office Sans</vt:lpstr>
      <vt:lpstr>Calibri</vt:lpstr>
      <vt:lpstr>Google Sans</vt:lpstr>
      <vt:lpstr>inherit</vt:lpstr>
      <vt:lpstr>Symbol</vt:lpstr>
      <vt:lpstr>Wingdings</vt:lpstr>
      <vt:lpstr>Bosch 2022</vt:lpstr>
      <vt:lpstr>Cybersecurity</vt:lpstr>
      <vt:lpstr>Apresentação do PowerPoint</vt:lpstr>
      <vt:lpstr>Apresentação do PowerPoint</vt:lpstr>
      <vt:lpstr>Apresentação do PowerPoint</vt:lpstr>
      <vt:lpstr>Apresentação do PowerPoint</vt:lpstr>
      <vt:lpstr>Apresentação do PowerPoint</vt:lpstr>
      <vt:lpstr>Apresentação do PowerPoint</vt:lpstr>
      <vt:lpstr>Evolução de ciberatques ao longo dos anos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Segurança</dc:title>
  <dc:creator>Ferreira Vinicius (CaP/ETS)</dc:creator>
  <cp:lastModifiedBy>Ferreira Vinicius (SO/OPM-TS12-BR)</cp:lastModifiedBy>
  <cp:revision>20</cp:revision>
  <dcterms:created xsi:type="dcterms:W3CDTF">2023-07-05T12:46:56Z</dcterms:created>
  <dcterms:modified xsi:type="dcterms:W3CDTF">2024-02-09T19:04:30Z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